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8BCECA3A.xml" ContentType="application/vnd.ms-powerpoint.comments+xml"/>
  <Override PartName="/ppt/comments/modernComment_106_6DF87279.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58" r:id="rId6"/>
    <p:sldId id="257" r:id="rId7"/>
    <p:sldId id="274" r:id="rId8"/>
    <p:sldId id="273" r:id="rId9"/>
    <p:sldId id="260" r:id="rId10"/>
    <p:sldId id="259" r:id="rId11"/>
    <p:sldId id="261" r:id="rId12"/>
    <p:sldId id="262" r:id="rId13"/>
    <p:sldId id="268" r:id="rId14"/>
    <p:sldId id="263" r:id="rId15"/>
    <p:sldId id="264" r:id="rId16"/>
    <p:sldId id="265" r:id="rId17"/>
    <p:sldId id="269" r:id="rId18"/>
    <p:sldId id="266"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8FC966-507F-845F-F3B8-F37104A1B783}" name="Shankar, Nikhita" initials="" userId="S::nikhita4@illinois.edu::aaf71dbd-b74a-4f1c-9af9-91925978de66" providerId="AD"/>
  <p188:author id="{E90FBCFD-4F8A-A099-6D5D-0C46CDD14748}" name="Dommara, Jayashree" initials="DJ" userId="S::dommara2@illinois.edu::304f77f5-c25f-46e1-8ec7-5ee5225bcfd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1D7DA"/>
    <a:srgbClr val="C9E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5F568B-AD4C-42DA-AA3E-AC192CA8D735}" v="2" dt="2024-11-28T21:39:13.704"/>
    <p1510:client id="{EF97F3D4-6874-4C59-B524-2AFFD42CDAD3}" v="4" dt="2024-11-28T21:52:37.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8"/>
    <p:restoredTop sz="94745"/>
  </p:normalViewPr>
  <p:slideViewPr>
    <p:cSldViewPr snapToGrid="0">
      <p:cViewPr varScale="1">
        <p:scale>
          <a:sx n="106" d="100"/>
          <a:sy n="106" d="100"/>
        </p:scale>
        <p:origin x="8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modernComment_101_8BCECA3A.xml><?xml version="1.0" encoding="utf-8"?>
<p188:cmLst xmlns:a="http://schemas.openxmlformats.org/drawingml/2006/main" xmlns:r="http://schemas.openxmlformats.org/officeDocument/2006/relationships" xmlns:p188="http://schemas.microsoft.com/office/powerpoint/2018/8/main">
  <p188:cm id="{B09E5A66-FA40-4244-B63E-9A7E0F4B6C67}" authorId="{E90FBCFD-4F8A-A099-6D5D-0C46CDD14748}" created="2024-11-28T21:47:25.921">
    <pc:sldMkLst xmlns:pc="http://schemas.microsoft.com/office/powerpoint/2013/main/command">
      <pc:docMk/>
      <pc:sldMk cId="2345585210" sldId="257"/>
    </pc:sldMkLst>
    <p188:txBody>
      <a:bodyPr/>
      <a:lstStyle/>
      <a:p>
        <a:r>
          <a:rPr lang="en-US"/>
          <a:t>Please check if you can use any presentation templates to make your presentation even more visually appealing.</a:t>
        </a:r>
      </a:p>
    </p188:txBody>
  </p188:cm>
</p188:cmLst>
</file>

<file path=ppt/comments/modernComment_106_6DF87279.xml><?xml version="1.0" encoding="utf-8"?>
<p188:cmLst xmlns:a="http://schemas.openxmlformats.org/drawingml/2006/main" xmlns:r="http://schemas.openxmlformats.org/officeDocument/2006/relationships" xmlns:p188="http://schemas.microsoft.com/office/powerpoint/2018/8/main">
  <p188:cm id="{81E43693-B6FE-401C-8A28-3EB97CB3431E}" authorId="{E90FBCFD-4F8A-A099-6D5D-0C46CDD14748}" created="2024-11-28T21:51:31.139">
    <pc:sldMkLst xmlns:pc="http://schemas.microsoft.com/office/powerpoint/2013/main/command">
      <pc:docMk/>
      <pc:sldMk cId="1844998777" sldId="262"/>
    </pc:sldMkLst>
    <p188:txBody>
      <a:bodyPr/>
      <a:lstStyle/>
      <a:p>
        <a:r>
          <a:rPr lang="en-US"/>
          <a:t>Great job on incorporating graphs into your slides—they add valuable visual context to your presentation! To enhance their effectiveness, ensure the graph contents are easily legible. Additionally, where possible, include key insights or findings derived from the graphs. This will help your audience connect the visuals to the overall message of your presentation. Please ensure this feedback is incorporated for all the visuals.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CBA6-FD45-149A-C41E-3CEBFEED08B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4A856A2-B4CA-CDC7-7967-B22EA929B1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D41B0C-9567-4B49-2114-408B8E484C8C}"/>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3758E046-CC00-E4CB-9252-7AF620785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893F7-3B7A-274E-1BAF-AB93D0169657}"/>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221097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B0C0-C91D-2C6A-E0F4-D5E28B6224B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64C32A6-F836-1E86-EA34-0E9E5DAADD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50AC42-79F6-2F1E-2D83-C2D20812DC2F}"/>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129BF467-1994-F1FD-BA8F-9CC303293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581AA-3D81-C21C-97EF-6B137753780E}"/>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465471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54DA63-FB6A-6C31-7812-6903DFE9EDE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E4CC68-CA78-369F-1FE2-B8A05F5733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5F8D73-0FB6-ECAE-2601-24A5E07169DF}"/>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6E10FF37-35C3-A9EC-A5AB-C661B9E46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86916-1EF6-F145-AB06-E19DBCF21285}"/>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155161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38504-BA06-D153-3E74-32CC36F1D1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DCEDEE-65E0-BF52-EF32-C6D3580BD905}"/>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CEB80EB7-B9D3-F054-8C4A-84FD0E408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CA560-CD4A-620F-23D9-F84B3A8A9551}"/>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166934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CE24-29D6-6DD5-66BB-BF41CA2D560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10F3D68-DED5-978D-B7D3-1CF0854C51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3B2ABD-F1E8-AD11-78C2-473017041756}"/>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E069E2F1-4F18-62E2-5165-50E8BAA8B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4916B-1136-0251-06CC-7EF2A6512825}"/>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309918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2B5F-1DBC-5043-CE11-D09BF89B88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D14747-DAE5-4431-2481-EA0DB29324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1416927-C628-3119-A2B4-0E1B1FD336C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48CB161-A32C-36B0-59B5-5C98F8511DC0}"/>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6" name="Footer Placeholder 5">
            <a:extLst>
              <a:ext uri="{FF2B5EF4-FFF2-40B4-BE49-F238E27FC236}">
                <a16:creationId xmlns:a16="http://schemas.microsoft.com/office/drawing/2014/main" id="{4D5A6731-59D0-F5A3-0F42-98CCFB24F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3DAC2-6924-3701-7D8F-58EE83651A7E}"/>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3219511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245D-4832-83AA-E545-064CEE59007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E8AC1ED-7D23-6DB0-8A8D-44A172AFA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FBD7391-9468-2212-03C6-0D41B2C144E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B0F6CBD-E062-1596-D9CB-A41BFEAC3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B9A66E-F720-E9F7-F294-43D63FCC41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86931A3-DD95-9014-E206-0D0E720E4723}"/>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8" name="Footer Placeholder 7">
            <a:extLst>
              <a:ext uri="{FF2B5EF4-FFF2-40B4-BE49-F238E27FC236}">
                <a16:creationId xmlns:a16="http://schemas.microsoft.com/office/drawing/2014/main" id="{837285A9-4F1C-F3D6-7A23-E9F33A808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2E0677-0A5F-A0FF-A736-CCB93078B0E8}"/>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284986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0B35-F9FA-0996-B3DE-3FD0393D898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1D515E-AE7E-A71E-6130-BA65A9A21733}"/>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4" name="Footer Placeholder 3">
            <a:extLst>
              <a:ext uri="{FF2B5EF4-FFF2-40B4-BE49-F238E27FC236}">
                <a16:creationId xmlns:a16="http://schemas.microsoft.com/office/drawing/2014/main" id="{E76310C5-BBDF-1191-0DC9-1405C63A30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77F92-F59E-C41F-1238-F059576B5C11}"/>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322910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AC4747-F87F-60A4-047C-AFF0912B6DD2}"/>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3" name="Footer Placeholder 2">
            <a:extLst>
              <a:ext uri="{FF2B5EF4-FFF2-40B4-BE49-F238E27FC236}">
                <a16:creationId xmlns:a16="http://schemas.microsoft.com/office/drawing/2014/main" id="{014F0AA9-F5D8-353F-153D-4E597DF48E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DDA33-51F2-D07A-6F55-DBBDB01B83EA}"/>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53608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221B-9A81-342B-DAEC-8F14BCB50F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B1C70AD-64B4-6239-E230-F47DEFEB7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5F1DBD4-6E26-38C3-8944-7E2E02AB60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7E8B93-FFBF-E810-E09F-D202BD2F630B}"/>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6" name="Footer Placeholder 5">
            <a:extLst>
              <a:ext uri="{FF2B5EF4-FFF2-40B4-BE49-F238E27FC236}">
                <a16:creationId xmlns:a16="http://schemas.microsoft.com/office/drawing/2014/main" id="{6DE19558-DC2E-BAEF-355A-353FAAD79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8AE76-5369-2076-F689-6436AA2ED3D3}"/>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4173379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68DF-6614-CFBA-E0C9-A04257ADDC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F773D87-68C3-0348-A735-61B50541E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2D5F2D-BD67-4294-AEDB-EDD2ADD84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CE476C-10CE-1010-286D-B9985935DF75}"/>
              </a:ext>
            </a:extLst>
          </p:cNvPr>
          <p:cNvSpPr>
            <a:spLocks noGrp="1"/>
          </p:cNvSpPr>
          <p:nvPr>
            <p:ph type="dt" sz="half" idx="10"/>
          </p:nvPr>
        </p:nvSpPr>
        <p:spPr/>
        <p:txBody>
          <a:bodyPr/>
          <a:lstStyle/>
          <a:p>
            <a:fld id="{D5DB2B01-C781-7C42-8EE3-774506297496}" type="datetimeFigureOut">
              <a:rPr lang="en-US" smtClean="0"/>
              <a:t>10/22/25</a:t>
            </a:fld>
            <a:endParaRPr lang="en-US"/>
          </a:p>
        </p:txBody>
      </p:sp>
      <p:sp>
        <p:nvSpPr>
          <p:cNvPr id="6" name="Footer Placeholder 5">
            <a:extLst>
              <a:ext uri="{FF2B5EF4-FFF2-40B4-BE49-F238E27FC236}">
                <a16:creationId xmlns:a16="http://schemas.microsoft.com/office/drawing/2014/main" id="{089678E3-324D-7217-5A88-A87097B66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97738-0D83-AE4F-61A0-EEC5252532E5}"/>
              </a:ext>
            </a:extLst>
          </p:cNvPr>
          <p:cNvSpPr>
            <a:spLocks noGrp="1"/>
          </p:cNvSpPr>
          <p:nvPr>
            <p:ph type="sldNum" sz="quarter" idx="12"/>
          </p:nvPr>
        </p:nvSpPr>
        <p:spPr/>
        <p:txBody>
          <a:bodyPr/>
          <a:lstStyle/>
          <a:p>
            <a:fld id="{A0635F39-DD18-4048-93A3-A649B6DF7533}" type="slidenum">
              <a:rPr lang="en-US" smtClean="0"/>
              <a:t>‹#›</a:t>
            </a:fld>
            <a:endParaRPr lang="en-US"/>
          </a:p>
        </p:txBody>
      </p:sp>
    </p:spTree>
    <p:extLst>
      <p:ext uri="{BB962C8B-B14F-4D97-AF65-F5344CB8AC3E}">
        <p14:creationId xmlns:p14="http://schemas.microsoft.com/office/powerpoint/2010/main" val="341859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B5B9B-3FCF-7B47-AC55-771E848269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D67DB3-5FCF-45BE-B860-BD6420690D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767509-D43C-5702-46E0-54D49AA1E5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DB2B01-C781-7C42-8EE3-774506297496}" type="datetimeFigureOut">
              <a:rPr lang="en-US" smtClean="0"/>
              <a:t>10/22/25</a:t>
            </a:fld>
            <a:endParaRPr lang="en-US"/>
          </a:p>
        </p:txBody>
      </p:sp>
      <p:sp>
        <p:nvSpPr>
          <p:cNvPr id="5" name="Footer Placeholder 4">
            <a:extLst>
              <a:ext uri="{FF2B5EF4-FFF2-40B4-BE49-F238E27FC236}">
                <a16:creationId xmlns:a16="http://schemas.microsoft.com/office/drawing/2014/main" id="{3B5F0A9B-CAEC-28BA-209D-37C59A3B5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58DA75-F0D8-41C3-AAA8-0CCBB082E7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635F39-DD18-4048-93A3-A649B6DF7533}" type="slidenum">
              <a:rPr lang="en-US" smtClean="0"/>
              <a:t>‹#›</a:t>
            </a:fld>
            <a:endParaRPr lang="en-US"/>
          </a:p>
        </p:txBody>
      </p:sp>
    </p:spTree>
    <p:extLst>
      <p:ext uri="{BB962C8B-B14F-4D97-AF65-F5344CB8AC3E}">
        <p14:creationId xmlns:p14="http://schemas.microsoft.com/office/powerpoint/2010/main" val="915935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1_8BCECA3A.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6_6DF8727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D1F46679-2B87-C4E1-97B0-F918CE621346}"/>
              </a:ext>
            </a:extLst>
          </p:cNvPr>
          <p:cNvPicPr>
            <a:picLocks noChangeAspect="1" noChangeArrowheads="1"/>
          </p:cNvPicPr>
          <p:nvPr/>
        </p:nvPicPr>
        <p:blipFill>
          <a:blip r:embed="rId2">
            <a:alphaModFix amt="85000"/>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1379" y="0"/>
            <a:ext cx="12207029" cy="720691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4308E9-3B8B-9F5F-FD75-899120D7B161}"/>
              </a:ext>
            </a:extLst>
          </p:cNvPr>
          <p:cNvSpPr>
            <a:spLocks noGrp="1"/>
          </p:cNvSpPr>
          <p:nvPr>
            <p:ph type="ctrTitle"/>
          </p:nvPr>
        </p:nvSpPr>
        <p:spPr>
          <a:xfrm>
            <a:off x="1524000" y="607218"/>
            <a:ext cx="9144000" cy="3588861"/>
          </a:xfrm>
          <a:solidFill>
            <a:schemeClr val="tx1">
              <a:lumMod val="50000"/>
              <a:lumOff val="50000"/>
              <a:alpha val="30000"/>
            </a:schemeClr>
          </a:solidFill>
          <a:effectLst>
            <a:outerShdw blurRad="50800" dist="38100" dir="2700000" algn="tl" rotWithShape="0">
              <a:prstClr val="black">
                <a:alpha val="40000"/>
              </a:prstClr>
            </a:outerShdw>
          </a:effectLst>
        </p:spPr>
        <p:txBody>
          <a:bodyPr>
            <a:normAutofit/>
          </a:bodyPr>
          <a:lstStyle/>
          <a:p>
            <a:r>
              <a:rPr lang="en-GB" sz="4400" b="1" dirty="0">
                <a:solidFill>
                  <a:schemeClr val="bg1"/>
                </a:solidFill>
              </a:rPr>
              <a:t>Colorado West Healthcare</a:t>
            </a:r>
            <a:br>
              <a:rPr lang="en-GB" sz="4400" b="1" dirty="0">
                <a:solidFill>
                  <a:schemeClr val="bg1"/>
                </a:solidFill>
              </a:rPr>
            </a:br>
            <a:r>
              <a:rPr lang="en-GB" sz="4400" b="1" dirty="0">
                <a:solidFill>
                  <a:schemeClr val="bg1"/>
                </a:solidFill>
              </a:rPr>
              <a:t> Workforce Insights Dashboard</a:t>
            </a:r>
            <a:br>
              <a:rPr lang="en-GB" sz="4400" b="1" dirty="0">
                <a:solidFill>
                  <a:schemeClr val="bg1"/>
                </a:solidFill>
              </a:rPr>
            </a:br>
            <a:br>
              <a:rPr lang="en-GB" sz="4400" b="1" dirty="0">
                <a:solidFill>
                  <a:schemeClr val="bg1"/>
                </a:solidFill>
              </a:rPr>
            </a:br>
            <a:endParaRPr lang="en-US" sz="4400" b="1" dirty="0">
              <a:solidFill>
                <a:schemeClr val="bg1"/>
              </a:solidFill>
            </a:endParaRPr>
          </a:p>
        </p:txBody>
      </p:sp>
      <p:sp>
        <p:nvSpPr>
          <p:cNvPr id="3" name="Subtitle 2">
            <a:extLst>
              <a:ext uri="{FF2B5EF4-FFF2-40B4-BE49-F238E27FC236}">
                <a16:creationId xmlns:a16="http://schemas.microsoft.com/office/drawing/2014/main" id="{FC87B5E2-5451-0A18-56A7-7EB55F1AC092}"/>
              </a:ext>
            </a:extLst>
          </p:cNvPr>
          <p:cNvSpPr>
            <a:spLocks noGrp="1"/>
          </p:cNvSpPr>
          <p:nvPr>
            <p:ph type="subTitle" idx="1"/>
          </p:nvPr>
        </p:nvSpPr>
        <p:spPr>
          <a:xfrm>
            <a:off x="1635760" y="3515360"/>
            <a:ext cx="9144000" cy="680720"/>
          </a:xfrm>
          <a:noFill/>
          <a:ln>
            <a:noFill/>
          </a:ln>
          <a:effectLst>
            <a:outerShdw blurRad="50800" dist="38100" dir="2700000" algn="tl" rotWithShape="0">
              <a:prstClr val="black">
                <a:alpha val="40000"/>
              </a:prstClr>
            </a:outerShdw>
          </a:effectLst>
        </p:spPr>
        <p:txBody>
          <a:bodyPr/>
          <a:lstStyle/>
          <a:p>
            <a:r>
              <a:rPr lang="en-GB" b="1" dirty="0">
                <a:solidFill>
                  <a:schemeClr val="bg1"/>
                </a:solidFill>
              </a:rPr>
              <a:t>BADM 550 Class Presentation</a:t>
            </a:r>
            <a:endParaRPr lang="en-US" dirty="0">
              <a:solidFill>
                <a:schemeClr val="bg1"/>
              </a:solidFill>
            </a:endParaRPr>
          </a:p>
        </p:txBody>
      </p:sp>
    </p:spTree>
    <p:extLst>
      <p:ext uri="{BB962C8B-B14F-4D97-AF65-F5344CB8AC3E}">
        <p14:creationId xmlns:p14="http://schemas.microsoft.com/office/powerpoint/2010/main" val="66243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1000"/>
          </a:schemeClr>
        </a:solidFill>
        <a:effectLst/>
      </p:bgPr>
    </p:bg>
    <p:spTree>
      <p:nvGrpSpPr>
        <p:cNvPr id="1" name="">
          <a:extLst>
            <a:ext uri="{FF2B5EF4-FFF2-40B4-BE49-F238E27FC236}">
              <a16:creationId xmlns:a16="http://schemas.microsoft.com/office/drawing/2014/main" id="{A2728D3F-C60D-F58A-5B22-466ED8E2C5C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136FEA72-0AC7-9AD7-AA28-3EB60F730360}"/>
              </a:ext>
            </a:extLst>
          </p:cNvPr>
          <p:cNvSpPr>
            <a:spLocks noGrp="1"/>
          </p:cNvSpPr>
          <p:nvPr>
            <p:ph idx="1"/>
          </p:nvPr>
        </p:nvSpPr>
        <p:spPr>
          <a:xfrm>
            <a:off x="507721" y="1184447"/>
            <a:ext cx="7349291" cy="348148"/>
          </a:xfrm>
        </p:spPr>
        <p:txBody>
          <a:bodyPr vert="horz" lIns="91440" tIns="45720" rIns="91440" bIns="45720" rtlCol="0" anchor="t">
            <a:normAutofit fontScale="92500" lnSpcReduction="20000"/>
          </a:bodyPr>
          <a:lstStyle/>
          <a:p>
            <a:pPr marL="0" indent="0">
              <a:buNone/>
            </a:pPr>
            <a:r>
              <a:rPr lang="en-US" sz="2400" kern="1200" dirty="0">
                <a:solidFill>
                  <a:schemeClr val="tx1"/>
                </a:solidFill>
                <a:latin typeface="+mn-lt"/>
                <a:ea typeface="+mn-ea"/>
                <a:cs typeface="+mn-cs"/>
              </a:rPr>
              <a:t>Productivity trends reveal job family fluctuations.</a:t>
            </a:r>
          </a:p>
        </p:txBody>
      </p:sp>
      <p:sp>
        <p:nvSpPr>
          <p:cNvPr id="13" name="Freeform: Shape 1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4" name="Picture 3" descr="A black and orange letter i&#10;&#10;Description automatically generated">
            <a:extLst>
              <a:ext uri="{FF2B5EF4-FFF2-40B4-BE49-F238E27FC236}">
                <a16:creationId xmlns:a16="http://schemas.microsoft.com/office/drawing/2014/main" id="{7352A032-79A5-B8E5-54ED-E96B7A182066}"/>
              </a:ext>
            </a:extLst>
          </p:cNvPr>
          <p:cNvPicPr>
            <a:picLocks noChangeAspect="1"/>
          </p:cNvPicPr>
          <p:nvPr/>
        </p:nvPicPr>
        <p:blipFill>
          <a:blip r:embed="rId2"/>
          <a:stretch>
            <a:fillRect/>
          </a:stretch>
        </p:blipFill>
        <p:spPr>
          <a:xfrm>
            <a:off x="10985663" y="212061"/>
            <a:ext cx="941372" cy="1160143"/>
          </a:xfrm>
          <a:prstGeom prst="rect">
            <a:avLst/>
          </a:prstGeom>
        </p:spPr>
      </p:pic>
      <p:sp>
        <p:nvSpPr>
          <p:cNvPr id="2" name="Title 1">
            <a:extLst>
              <a:ext uri="{FF2B5EF4-FFF2-40B4-BE49-F238E27FC236}">
                <a16:creationId xmlns:a16="http://schemas.microsoft.com/office/drawing/2014/main" id="{99DE0D9C-5BA9-8D60-07CF-DF02D085E1A3}"/>
              </a:ext>
            </a:extLst>
          </p:cNvPr>
          <p:cNvSpPr>
            <a:spLocks noGrp="1"/>
          </p:cNvSpPr>
          <p:nvPr>
            <p:ph type="title" idx="4294967295"/>
          </p:nvPr>
        </p:nvSpPr>
        <p:spPr>
          <a:xfrm>
            <a:off x="507721" y="286480"/>
            <a:ext cx="7740923" cy="785561"/>
          </a:xfrm>
          <a:solidFill>
            <a:schemeClr val="bg1"/>
          </a:solidFill>
        </p:spPr>
        <p:txBody>
          <a:bodyPr vert="horz" lIns="91440" tIns="45720" rIns="91440" bIns="45720" rtlCol="0" anchor="b">
            <a:noAutofit/>
          </a:bodyPr>
          <a:lstStyle/>
          <a:p>
            <a:r>
              <a:rPr lang="en-US" sz="3600" b="1" dirty="0">
                <a:solidFill>
                  <a:schemeClr val="tx2"/>
                </a:solidFill>
              </a:rPr>
              <a:t>Monthly Productivity % (Part-Time)</a:t>
            </a:r>
          </a:p>
        </p:txBody>
      </p:sp>
      <p:pic>
        <p:nvPicPr>
          <p:cNvPr id="6" name="Picture 5" descr="A graph on a white surface&#10;&#10;Description automatically generated">
            <a:extLst>
              <a:ext uri="{FF2B5EF4-FFF2-40B4-BE49-F238E27FC236}">
                <a16:creationId xmlns:a16="http://schemas.microsoft.com/office/drawing/2014/main" id="{2A3828D3-3E47-8E6C-BFA6-EE08C87B4E8C}"/>
              </a:ext>
            </a:extLst>
          </p:cNvPr>
          <p:cNvPicPr>
            <a:picLocks noChangeAspect="1"/>
          </p:cNvPicPr>
          <p:nvPr/>
        </p:nvPicPr>
        <p:blipFill>
          <a:blip r:embed="rId3"/>
          <a:stretch>
            <a:fillRect/>
          </a:stretch>
        </p:blipFill>
        <p:spPr>
          <a:xfrm>
            <a:off x="1408701" y="1783226"/>
            <a:ext cx="8822420" cy="5006721"/>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144260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79A377-EE83-E405-A3C2-F429C74BC27C}"/>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68967-D7EB-BDED-DD2A-B403E5B30CAB}"/>
              </a:ext>
            </a:extLst>
          </p:cNvPr>
          <p:cNvSpPr>
            <a:spLocks noGrp="1"/>
          </p:cNvSpPr>
          <p:nvPr>
            <p:ph type="title" idx="4294967295"/>
          </p:nvPr>
        </p:nvSpPr>
        <p:spPr>
          <a:xfrm>
            <a:off x="367178" y="892902"/>
            <a:ext cx="5019074" cy="1075734"/>
          </a:xfrm>
        </p:spPr>
        <p:txBody>
          <a:bodyPr vert="horz" lIns="91440" tIns="45720" rIns="91440" bIns="45720" rtlCol="0" anchor="b">
            <a:normAutofit fontScale="90000"/>
          </a:bodyPr>
          <a:lstStyle/>
          <a:p>
            <a:r>
              <a:rPr lang="en-US" sz="3600" b="1" dirty="0">
                <a:solidFill>
                  <a:schemeClr val="tx2"/>
                </a:solidFill>
              </a:rPr>
              <a:t>Employees Hired vs Terminated</a:t>
            </a:r>
          </a:p>
        </p:txBody>
      </p:sp>
      <p:sp>
        <p:nvSpPr>
          <p:cNvPr id="3" name="Content Placeholder 2">
            <a:extLst>
              <a:ext uri="{FF2B5EF4-FFF2-40B4-BE49-F238E27FC236}">
                <a16:creationId xmlns:a16="http://schemas.microsoft.com/office/drawing/2014/main" id="{96F29C74-7E93-19FA-A6B7-1EB9596459CC}"/>
              </a:ext>
            </a:extLst>
          </p:cNvPr>
          <p:cNvSpPr>
            <a:spLocks noGrp="1"/>
          </p:cNvSpPr>
          <p:nvPr>
            <p:ph idx="1"/>
          </p:nvPr>
        </p:nvSpPr>
        <p:spPr>
          <a:xfrm>
            <a:off x="367178" y="3826157"/>
            <a:ext cx="4389698" cy="1208141"/>
          </a:xfrm>
        </p:spPr>
        <p:txBody>
          <a:bodyPr vert="horz" lIns="91440" tIns="45720" rIns="91440" bIns="45720" rtlCol="0">
            <a:normAutofit/>
          </a:bodyPr>
          <a:lstStyle/>
          <a:p>
            <a:pPr marL="0" indent="0">
              <a:buNone/>
            </a:pPr>
            <a:r>
              <a:rPr lang="en-US" sz="2000" dirty="0"/>
              <a:t>Yearly trends highlight workforce adjustments.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graph with lines and dots&#10;&#10;Description automatically generated">
            <a:extLst>
              <a:ext uri="{FF2B5EF4-FFF2-40B4-BE49-F238E27FC236}">
                <a16:creationId xmlns:a16="http://schemas.microsoft.com/office/drawing/2014/main" id="{6BF5EB99-7B0E-404E-04DC-8B03E3A053BF}"/>
              </a:ext>
            </a:extLst>
          </p:cNvPr>
          <p:cNvPicPr>
            <a:picLocks noChangeAspect="1"/>
          </p:cNvPicPr>
          <p:nvPr/>
        </p:nvPicPr>
        <p:blipFill>
          <a:blip r:embed="rId2"/>
          <a:stretch>
            <a:fillRect/>
          </a:stretch>
        </p:blipFill>
        <p:spPr>
          <a:xfrm>
            <a:off x="4929843" y="-2"/>
            <a:ext cx="6127651" cy="3462122"/>
          </a:xfrm>
          <a:prstGeom prst="rect">
            <a:avLst/>
          </a:prstGeom>
        </p:spPr>
      </p:pic>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colored bars&#10;&#10;Description automatically generated with medium confidence">
            <a:extLst>
              <a:ext uri="{FF2B5EF4-FFF2-40B4-BE49-F238E27FC236}">
                <a16:creationId xmlns:a16="http://schemas.microsoft.com/office/drawing/2014/main" id="{DF944A43-5443-9A37-D69F-84D3A9E40751}"/>
              </a:ext>
            </a:extLst>
          </p:cNvPr>
          <p:cNvPicPr>
            <a:picLocks noChangeAspect="1"/>
          </p:cNvPicPr>
          <p:nvPr/>
        </p:nvPicPr>
        <p:blipFill>
          <a:blip r:embed="rId3"/>
          <a:stretch>
            <a:fillRect/>
          </a:stretch>
        </p:blipFill>
        <p:spPr>
          <a:xfrm>
            <a:off x="4929843" y="3462120"/>
            <a:ext cx="6127651" cy="3395880"/>
          </a:xfrm>
          <a:prstGeom prst="rect">
            <a:avLst/>
          </a:prstGeom>
        </p:spPr>
      </p:pic>
      <p:pic>
        <p:nvPicPr>
          <p:cNvPr id="4" name="Picture 3">
            <a:extLst>
              <a:ext uri="{FF2B5EF4-FFF2-40B4-BE49-F238E27FC236}">
                <a16:creationId xmlns:a16="http://schemas.microsoft.com/office/drawing/2014/main" id="{FC906516-C665-0E50-E466-E8E007BB55E8}"/>
              </a:ext>
            </a:extLst>
          </p:cNvPr>
          <p:cNvPicPr>
            <a:picLocks noChangeAspect="1"/>
          </p:cNvPicPr>
          <p:nvPr/>
        </p:nvPicPr>
        <p:blipFill>
          <a:blip r:embed="rId4"/>
          <a:stretch>
            <a:fillRect/>
          </a:stretch>
        </p:blipFill>
        <p:spPr>
          <a:xfrm>
            <a:off x="11062810" y="191916"/>
            <a:ext cx="941372" cy="1160143"/>
          </a:xfrm>
          <a:prstGeom prst="rect">
            <a:avLst/>
          </a:prstGeom>
        </p:spPr>
      </p:pic>
    </p:spTree>
    <p:extLst>
      <p:ext uri="{BB962C8B-B14F-4D97-AF65-F5344CB8AC3E}">
        <p14:creationId xmlns:p14="http://schemas.microsoft.com/office/powerpoint/2010/main" val="4279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35D2AB-B179-B9F5-2238-E37F3BE0CDB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8" name="Freeform: Shape 17">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EB2A914-9A3E-FC64-C1BB-B55F3DDD81FC}"/>
              </a:ext>
            </a:extLst>
          </p:cNvPr>
          <p:cNvSpPr>
            <a:spLocks noGrp="1"/>
          </p:cNvSpPr>
          <p:nvPr>
            <p:ph type="title" idx="4294967295"/>
          </p:nvPr>
        </p:nvSpPr>
        <p:spPr>
          <a:xfrm>
            <a:off x="732023" y="478946"/>
            <a:ext cx="7619497" cy="1786515"/>
          </a:xfrm>
        </p:spPr>
        <p:txBody>
          <a:bodyPr vert="horz" lIns="91440" tIns="45720" rIns="91440" bIns="45720" rtlCol="0" anchor="t">
            <a:normAutofit/>
          </a:bodyPr>
          <a:lstStyle/>
          <a:p>
            <a:r>
              <a:rPr lang="en-US" sz="3600" b="1" dirty="0">
                <a:solidFill>
                  <a:schemeClr val="tx2"/>
                </a:solidFill>
              </a:rPr>
              <a:t>Termination Reasons by Job Family</a:t>
            </a:r>
          </a:p>
        </p:txBody>
      </p:sp>
      <p:sp>
        <p:nvSpPr>
          <p:cNvPr id="3" name="Content Placeholder 2">
            <a:extLst>
              <a:ext uri="{FF2B5EF4-FFF2-40B4-BE49-F238E27FC236}">
                <a16:creationId xmlns:a16="http://schemas.microsoft.com/office/drawing/2014/main" id="{669B181C-7B64-84AE-017B-1F3D1B083969}"/>
              </a:ext>
            </a:extLst>
          </p:cNvPr>
          <p:cNvSpPr>
            <a:spLocks noGrp="1"/>
          </p:cNvSpPr>
          <p:nvPr>
            <p:ph idx="1"/>
          </p:nvPr>
        </p:nvSpPr>
        <p:spPr>
          <a:xfrm>
            <a:off x="813756" y="1164088"/>
            <a:ext cx="5800404" cy="300908"/>
          </a:xfrm>
        </p:spPr>
        <p:txBody>
          <a:bodyPr vert="horz" lIns="91440" tIns="45720" rIns="91440" bIns="45720" rtlCol="0" anchor="b">
            <a:normAutofit fontScale="85000" lnSpcReduction="20000"/>
          </a:bodyPr>
          <a:lstStyle/>
          <a:p>
            <a:pPr marL="0" indent="0">
              <a:buNone/>
            </a:pPr>
            <a:r>
              <a:rPr lang="en-US" sz="2000" kern="1200" dirty="0">
                <a:solidFill>
                  <a:schemeClr val="tx2"/>
                </a:solidFill>
                <a:latin typeface="+mn-lt"/>
                <a:ea typeface="+mn-ea"/>
                <a:cs typeface="+mn-cs"/>
              </a:rPr>
              <a:t>Categorized reasons for turnover across roles.</a:t>
            </a:r>
          </a:p>
        </p:txBody>
      </p:sp>
      <p:pic>
        <p:nvPicPr>
          <p:cNvPr id="8" name="Picture 7">
            <a:extLst>
              <a:ext uri="{FF2B5EF4-FFF2-40B4-BE49-F238E27FC236}">
                <a16:creationId xmlns:a16="http://schemas.microsoft.com/office/drawing/2014/main" id="{E0F0907D-900C-AD29-C2D0-EA4C226664C7}"/>
              </a:ext>
            </a:extLst>
          </p:cNvPr>
          <p:cNvPicPr>
            <a:picLocks noChangeAspect="1"/>
          </p:cNvPicPr>
          <p:nvPr/>
        </p:nvPicPr>
        <p:blipFill>
          <a:blip r:embed="rId2"/>
          <a:stretch>
            <a:fillRect/>
          </a:stretch>
        </p:blipFill>
        <p:spPr>
          <a:xfrm>
            <a:off x="1511368" y="1688606"/>
            <a:ext cx="9149374" cy="5169394"/>
          </a:xfrm>
          <a:prstGeom prst="rect">
            <a:avLst/>
          </a:prstGeom>
          <a:ln w="9525">
            <a:noFill/>
          </a:ln>
        </p:spPr>
      </p:pic>
      <p:pic>
        <p:nvPicPr>
          <p:cNvPr id="4" name="Picture 3">
            <a:extLst>
              <a:ext uri="{FF2B5EF4-FFF2-40B4-BE49-F238E27FC236}">
                <a16:creationId xmlns:a16="http://schemas.microsoft.com/office/drawing/2014/main" id="{C6A373A7-183F-8640-466C-517C7741FD4C}"/>
              </a:ext>
            </a:extLst>
          </p:cNvPr>
          <p:cNvPicPr>
            <a:picLocks noChangeAspect="1"/>
          </p:cNvPicPr>
          <p:nvPr/>
        </p:nvPicPr>
        <p:blipFill>
          <a:blip r:embed="rId3"/>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1458077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0E7F58-51B3-997A-BB28-6F2CFC3825D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B9903-388C-A133-D7EF-C37C99836FCF}"/>
              </a:ext>
            </a:extLst>
          </p:cNvPr>
          <p:cNvSpPr>
            <a:spLocks noGrp="1"/>
          </p:cNvSpPr>
          <p:nvPr>
            <p:ph type="title" idx="4294967295"/>
          </p:nvPr>
        </p:nvSpPr>
        <p:spPr>
          <a:xfrm>
            <a:off x="368147" y="320670"/>
            <a:ext cx="4782973" cy="523908"/>
          </a:xfrm>
        </p:spPr>
        <p:txBody>
          <a:bodyPr anchor="b">
            <a:normAutofit fontScale="90000"/>
          </a:bodyPr>
          <a:lstStyle/>
          <a:p>
            <a:r>
              <a:rPr lang="en-GB" sz="3200" b="1" dirty="0">
                <a:solidFill>
                  <a:schemeClr val="tx2"/>
                </a:solidFill>
              </a:rPr>
              <a:t>Salary Insights by Job Family</a:t>
            </a:r>
            <a:endParaRPr lang="en-US" sz="3200" b="1" dirty="0">
              <a:solidFill>
                <a:schemeClr val="tx2"/>
              </a:solidFill>
            </a:endParaRPr>
          </a:p>
        </p:txBody>
      </p:sp>
      <p:grpSp>
        <p:nvGrpSpPr>
          <p:cNvPr id="21" name="Group 20">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22" name="Freeform: Shape 21">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B45F3A2-7D0C-F830-B5A4-27AC29359F7B}"/>
              </a:ext>
            </a:extLst>
          </p:cNvPr>
          <p:cNvSpPr>
            <a:spLocks noGrp="1"/>
          </p:cNvSpPr>
          <p:nvPr>
            <p:ph idx="1"/>
          </p:nvPr>
        </p:nvSpPr>
        <p:spPr>
          <a:xfrm>
            <a:off x="368147" y="968606"/>
            <a:ext cx="6348208" cy="476738"/>
          </a:xfrm>
        </p:spPr>
        <p:txBody>
          <a:bodyPr anchor="ctr">
            <a:normAutofit/>
          </a:bodyPr>
          <a:lstStyle/>
          <a:p>
            <a:pPr marL="0" indent="0">
              <a:buNone/>
            </a:pPr>
            <a:r>
              <a:rPr lang="en-GB" sz="1800" dirty="0">
                <a:solidFill>
                  <a:schemeClr val="tx2"/>
                </a:solidFill>
              </a:rPr>
              <a:t>Salary trends and distribution patterns identified.</a:t>
            </a:r>
          </a:p>
        </p:txBody>
      </p:sp>
      <p:grpSp>
        <p:nvGrpSpPr>
          <p:cNvPr id="27" name="Group 26">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8" name="Freeform: Shape 27">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1" name="Freeform: Shape 30">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screenshot of a graph&#10;&#10;Description automatically generated">
            <a:extLst>
              <a:ext uri="{FF2B5EF4-FFF2-40B4-BE49-F238E27FC236}">
                <a16:creationId xmlns:a16="http://schemas.microsoft.com/office/drawing/2014/main" id="{3056B87E-80F5-390A-0123-FA1E863FB3B6}"/>
              </a:ext>
            </a:extLst>
          </p:cNvPr>
          <p:cNvPicPr>
            <a:picLocks noChangeAspect="1"/>
          </p:cNvPicPr>
          <p:nvPr/>
        </p:nvPicPr>
        <p:blipFill>
          <a:blip r:embed="rId2"/>
          <a:stretch>
            <a:fillRect/>
          </a:stretch>
        </p:blipFill>
        <p:spPr>
          <a:xfrm>
            <a:off x="1025949" y="1569372"/>
            <a:ext cx="9470581" cy="5288108"/>
          </a:xfrm>
          <a:prstGeom prst="rect">
            <a:avLst/>
          </a:prstGeom>
        </p:spPr>
      </p:pic>
      <p:pic>
        <p:nvPicPr>
          <p:cNvPr id="4" name="Picture 3">
            <a:extLst>
              <a:ext uri="{FF2B5EF4-FFF2-40B4-BE49-F238E27FC236}">
                <a16:creationId xmlns:a16="http://schemas.microsoft.com/office/drawing/2014/main" id="{245CD5E0-A328-E28D-8987-8CB52F8E8808}"/>
              </a:ext>
            </a:extLst>
          </p:cNvPr>
          <p:cNvPicPr>
            <a:picLocks noChangeAspect="1"/>
          </p:cNvPicPr>
          <p:nvPr/>
        </p:nvPicPr>
        <p:blipFill>
          <a:blip r:embed="rId3"/>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398686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D5B9D8-97EB-B462-DB00-540576D9D1B9}"/>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6">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77A08-D889-B75C-2E21-09C619D13717}"/>
              </a:ext>
            </a:extLst>
          </p:cNvPr>
          <p:cNvSpPr>
            <a:spLocks noGrp="1"/>
          </p:cNvSpPr>
          <p:nvPr>
            <p:ph type="title" idx="4294967295"/>
          </p:nvPr>
        </p:nvSpPr>
        <p:spPr>
          <a:xfrm>
            <a:off x="574339" y="82430"/>
            <a:ext cx="3032461" cy="739880"/>
          </a:xfrm>
        </p:spPr>
        <p:txBody>
          <a:bodyPr vert="horz" lIns="91440" tIns="45720" rIns="91440" bIns="45720" rtlCol="0" anchor="b">
            <a:normAutofit/>
          </a:bodyPr>
          <a:lstStyle/>
          <a:p>
            <a:pPr algn="ctr"/>
            <a:r>
              <a:rPr lang="en-US" sz="2900" b="1" dirty="0">
                <a:solidFill>
                  <a:schemeClr val="tx2"/>
                </a:solidFill>
              </a:rPr>
              <a:t>Turnover Rate</a:t>
            </a:r>
          </a:p>
        </p:txBody>
      </p:sp>
      <p:pic>
        <p:nvPicPr>
          <p:cNvPr id="10" name="Content Placeholder 9" descr="A screenshot of a computer&#10;&#10;Description automatically generated">
            <a:extLst>
              <a:ext uri="{FF2B5EF4-FFF2-40B4-BE49-F238E27FC236}">
                <a16:creationId xmlns:a16="http://schemas.microsoft.com/office/drawing/2014/main" id="{1D0BE142-7787-1CD9-3D3E-D5E088281E8C}"/>
              </a:ext>
            </a:extLst>
          </p:cNvPr>
          <p:cNvPicPr>
            <a:picLocks noGrp="1" noChangeAspect="1"/>
          </p:cNvPicPr>
          <p:nvPr>
            <p:ph idx="1"/>
          </p:nvPr>
        </p:nvPicPr>
        <p:blipFill>
          <a:blip r:embed="rId2"/>
          <a:stretch>
            <a:fillRect/>
          </a:stretch>
        </p:blipFill>
        <p:spPr>
          <a:xfrm>
            <a:off x="1037037" y="1158844"/>
            <a:ext cx="9683661" cy="5447059"/>
          </a:xfrm>
          <a:prstGeom prst="rect">
            <a:avLst/>
          </a:prstGeom>
        </p:spPr>
      </p:pic>
      <p:pic>
        <p:nvPicPr>
          <p:cNvPr id="4" name="Picture 3">
            <a:extLst>
              <a:ext uri="{FF2B5EF4-FFF2-40B4-BE49-F238E27FC236}">
                <a16:creationId xmlns:a16="http://schemas.microsoft.com/office/drawing/2014/main" id="{E2D5E5BE-59AF-049F-2D10-C928E5B7402D}"/>
              </a:ext>
            </a:extLst>
          </p:cNvPr>
          <p:cNvPicPr>
            <a:picLocks noChangeAspect="1"/>
          </p:cNvPicPr>
          <p:nvPr/>
        </p:nvPicPr>
        <p:blipFill>
          <a:blip r:embed="rId3"/>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259714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FB4AC7-3521-F636-C378-5BFDA3519AB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B1D95E-F619-776C-CB39-93AE01A2B481}"/>
              </a:ext>
            </a:extLst>
          </p:cNvPr>
          <p:cNvSpPr>
            <a:spLocks noGrp="1"/>
          </p:cNvSpPr>
          <p:nvPr>
            <p:ph type="title" idx="4294967295"/>
          </p:nvPr>
        </p:nvSpPr>
        <p:spPr>
          <a:xfrm>
            <a:off x="686834" y="1153572"/>
            <a:ext cx="3200400" cy="4461163"/>
          </a:xfrm>
          <a:effectLst>
            <a:outerShdw blurRad="50800" dist="38100" dir="2700000" algn="tl" rotWithShape="0">
              <a:prstClr val="black">
                <a:alpha val="40000"/>
              </a:prstClr>
            </a:outerShdw>
          </a:effectLst>
        </p:spPr>
        <p:txBody>
          <a:bodyPr>
            <a:normAutofit/>
          </a:bodyPr>
          <a:lstStyle/>
          <a:p>
            <a:r>
              <a:rPr lang="en-GB" b="1" dirty="0">
                <a:solidFill>
                  <a:srgbClr val="FFFFFF"/>
                </a:solidFill>
              </a:rPr>
              <a:t>Next Steps and Q&amp;A</a:t>
            </a:r>
            <a:endParaRPr lang="en-US" b="1"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50F45CC-1B35-ED5F-4650-50DDD13A3FAB}"/>
              </a:ext>
            </a:extLst>
          </p:cNvPr>
          <p:cNvSpPr>
            <a:spLocks noGrp="1"/>
          </p:cNvSpPr>
          <p:nvPr>
            <p:ph idx="1"/>
          </p:nvPr>
        </p:nvSpPr>
        <p:spPr>
          <a:xfrm>
            <a:off x="4340616" y="455787"/>
            <a:ext cx="7368227" cy="5585619"/>
          </a:xfrm>
        </p:spPr>
        <p:txBody>
          <a:bodyPr anchor="ctr">
            <a:normAutofit/>
          </a:bodyPr>
          <a:lstStyle/>
          <a:p>
            <a:pPr marL="0" indent="0">
              <a:buNone/>
            </a:pPr>
            <a:r>
              <a:rPr lang="en-GB" b="1" dirty="0"/>
              <a:t>Next Steps</a:t>
            </a:r>
          </a:p>
          <a:p>
            <a:r>
              <a:rPr lang="en-IN" sz="2000" dirty="0"/>
              <a:t>Focus on improving the accuracy of the existing data.</a:t>
            </a:r>
          </a:p>
          <a:p>
            <a:r>
              <a:rPr lang="en-IN" sz="2000" dirty="0"/>
              <a:t>Validate the current data to ensure reliability and consistency.</a:t>
            </a:r>
          </a:p>
          <a:p>
            <a:r>
              <a:rPr lang="en-IN" sz="2000" dirty="0"/>
              <a:t>Address gaps and inconsistencies in current metrics.</a:t>
            </a:r>
          </a:p>
          <a:p>
            <a:r>
              <a:rPr lang="en-IN" sz="2000" dirty="0"/>
              <a:t>Explore alternative methods to enhance insights without relying on additional data sources.</a:t>
            </a:r>
          </a:p>
          <a:p>
            <a:pPr marL="0" indent="0">
              <a:buNone/>
            </a:pPr>
            <a:r>
              <a:rPr lang="en-GB" b="1" dirty="0"/>
              <a:t>Questions?</a:t>
            </a:r>
          </a:p>
        </p:txBody>
      </p:sp>
      <p:pic>
        <p:nvPicPr>
          <p:cNvPr id="4" name="Picture 3">
            <a:extLst>
              <a:ext uri="{FF2B5EF4-FFF2-40B4-BE49-F238E27FC236}">
                <a16:creationId xmlns:a16="http://schemas.microsoft.com/office/drawing/2014/main" id="{03E7E5E6-26F1-2F9E-3724-97D10105EFDA}"/>
              </a:ext>
            </a:extLst>
          </p:cNvPr>
          <p:cNvPicPr>
            <a:picLocks noChangeAspect="1"/>
          </p:cNvPicPr>
          <p:nvPr/>
        </p:nvPicPr>
        <p:blipFill>
          <a:blip r:embed="rId2"/>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421703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Visiting UIUC – MS in Predictive Analytics &amp; Risk Management">
            <a:extLst>
              <a:ext uri="{FF2B5EF4-FFF2-40B4-BE49-F238E27FC236}">
                <a16:creationId xmlns:a16="http://schemas.microsoft.com/office/drawing/2014/main" id="{055302CB-9C5D-3E71-1B6B-EDBB575BC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7" t="9091" r="2311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矩形 7">
            <a:extLst>
              <a:ext uri="{FF2B5EF4-FFF2-40B4-BE49-F238E27FC236}">
                <a16:creationId xmlns:a16="http://schemas.microsoft.com/office/drawing/2014/main" id="{C717297E-8C79-8D81-EE92-0FF4D003C527}"/>
              </a:ext>
            </a:extLst>
          </p:cNvPr>
          <p:cNvSpPr/>
          <p:nvPr/>
        </p:nvSpPr>
        <p:spPr>
          <a:xfrm>
            <a:off x="481029" y="3623590"/>
            <a:ext cx="3428887"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5400" b="1" cap="none" spc="50" dirty="0">
                <a:ln w="0"/>
                <a:solidFill>
                  <a:schemeClr val="bg2">
                    <a:lumMod val="50000"/>
                  </a:schemeClr>
                </a:solidFill>
                <a:effectLst>
                  <a:innerShdw blurRad="63500" dist="50800" dir="13500000">
                    <a:srgbClr val="000000">
                      <a:alpha val="50000"/>
                    </a:srgbClr>
                  </a:innerShdw>
                </a:effectLst>
                <a:latin typeface="+mj-lt"/>
                <a:ea typeface="+mj-ea"/>
                <a:cs typeface="+mj-cs"/>
              </a:rPr>
              <a:t>Thank You!</a:t>
            </a:r>
            <a:endParaRPr lang="zh-CN" altLang="en-US" sz="5400" b="1" cap="none" spc="50" dirty="0">
              <a:ln w="0"/>
              <a:solidFill>
                <a:schemeClr val="bg2">
                  <a:lumMod val="50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70662684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E1CE"/>
            </a:gs>
            <a:gs pos="74000">
              <a:schemeClr val="accent1">
                <a:lumMod val="45000"/>
                <a:lumOff val="55000"/>
              </a:schemeClr>
            </a:gs>
            <a:gs pos="83000">
              <a:schemeClr val="accent1">
                <a:lumMod val="45000"/>
                <a:lumOff val="55000"/>
              </a:schemeClr>
            </a:gs>
            <a:gs pos="100000">
              <a:srgbClr val="C1D7DA"/>
            </a:gs>
          </a:gsLst>
          <a:lin ang="5400000" scaled="1"/>
        </a:gradFill>
        <a:effectLst/>
      </p:bgPr>
    </p:bg>
    <p:spTree>
      <p:nvGrpSpPr>
        <p:cNvPr id="1" name="">
          <a:extLst>
            <a:ext uri="{FF2B5EF4-FFF2-40B4-BE49-F238E27FC236}">
              <a16:creationId xmlns:a16="http://schemas.microsoft.com/office/drawing/2014/main" id="{863CE17D-3187-6E93-2468-04C06EB9C72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3C95B82-D276-25C5-1DBB-5406ECB15F35}"/>
              </a:ext>
            </a:extLst>
          </p:cNvPr>
          <p:cNvSpPr>
            <a:spLocks noGrp="1"/>
          </p:cNvSpPr>
          <p:nvPr>
            <p:ph type="title" idx="4294967295"/>
          </p:nvPr>
        </p:nvSpPr>
        <p:spPr>
          <a:xfrm>
            <a:off x="991908" y="416689"/>
            <a:ext cx="9833548" cy="649030"/>
          </a:xfrm>
        </p:spPr>
        <p:txBody>
          <a:bodyPr anchor="b">
            <a:normAutofit/>
          </a:bodyPr>
          <a:lstStyle/>
          <a:p>
            <a:pPr algn="ctr"/>
            <a:r>
              <a:rPr lang="en-US" altLang="zh-CN" sz="3600" b="1" dirty="0">
                <a:solidFill>
                  <a:schemeClr val="tx2"/>
                </a:solidFill>
              </a:rPr>
              <a:t>Agenda</a:t>
            </a:r>
            <a:endParaRPr lang="en-US" sz="3600" b="1" dirty="0">
              <a:solidFill>
                <a:schemeClr val="tx2"/>
              </a:solidFill>
            </a:endParaRPr>
          </a:p>
        </p:txBody>
      </p:sp>
      <p:grpSp>
        <p:nvGrpSpPr>
          <p:cNvPr id="13" name="Group 12">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4" name="Freeform: Shape 13">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0" name="Freeform: Shape 19">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97BF387-F20A-4FAD-9245-6A71D1106FE9}"/>
              </a:ext>
            </a:extLst>
          </p:cNvPr>
          <p:cNvPicPr>
            <a:picLocks noChangeAspect="1"/>
          </p:cNvPicPr>
          <p:nvPr/>
        </p:nvPicPr>
        <p:blipFill>
          <a:blip r:embed="rId2"/>
          <a:stretch>
            <a:fillRect/>
          </a:stretch>
        </p:blipFill>
        <p:spPr>
          <a:xfrm>
            <a:off x="10985663" y="212061"/>
            <a:ext cx="941372" cy="1160143"/>
          </a:xfrm>
          <a:prstGeom prst="rect">
            <a:avLst/>
          </a:prstGeom>
        </p:spPr>
      </p:pic>
      <p:sp>
        <p:nvSpPr>
          <p:cNvPr id="8" name="矩形: 圆角 7">
            <a:extLst>
              <a:ext uri="{FF2B5EF4-FFF2-40B4-BE49-F238E27FC236}">
                <a16:creationId xmlns:a16="http://schemas.microsoft.com/office/drawing/2014/main" id="{D4403BEB-9B08-274A-0200-C3E12DFF46DC}"/>
              </a:ext>
            </a:extLst>
          </p:cNvPr>
          <p:cNvSpPr/>
          <p:nvPr/>
        </p:nvSpPr>
        <p:spPr>
          <a:xfrm>
            <a:off x="3974630" y="1324780"/>
            <a:ext cx="3997110" cy="471881"/>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chemeClr val="tx2"/>
              </a:solidFill>
            </a:endParaRPr>
          </a:p>
          <a:p>
            <a:pPr algn="ctr"/>
            <a:r>
              <a:rPr lang="en-US" altLang="zh-CN" sz="1800" b="1" dirty="0">
                <a:solidFill>
                  <a:schemeClr val="tx1"/>
                </a:solidFill>
              </a:rPr>
              <a:t>Business Problem</a:t>
            </a:r>
          </a:p>
          <a:p>
            <a:pPr algn="ctr"/>
            <a:endParaRPr lang="zh-CN" altLang="en-US" dirty="0"/>
          </a:p>
        </p:txBody>
      </p:sp>
      <p:sp>
        <p:nvSpPr>
          <p:cNvPr id="12" name="矩形: 圆角 11">
            <a:extLst>
              <a:ext uri="{FF2B5EF4-FFF2-40B4-BE49-F238E27FC236}">
                <a16:creationId xmlns:a16="http://schemas.microsoft.com/office/drawing/2014/main" id="{0475DFD8-F3C5-6973-2EAF-CE97940ED873}"/>
              </a:ext>
            </a:extLst>
          </p:cNvPr>
          <p:cNvSpPr/>
          <p:nvPr/>
        </p:nvSpPr>
        <p:spPr>
          <a:xfrm>
            <a:off x="3974629" y="2976529"/>
            <a:ext cx="3997111" cy="416560"/>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solidFill>
              </a:rPr>
              <a:t>Analytics Problem</a:t>
            </a:r>
            <a:endParaRPr lang="zh-CN" altLang="en-US" dirty="0">
              <a:solidFill>
                <a:schemeClr val="tx1"/>
              </a:solidFill>
            </a:endParaRPr>
          </a:p>
        </p:txBody>
      </p:sp>
      <p:sp>
        <p:nvSpPr>
          <p:cNvPr id="18" name="矩形: 圆角 17">
            <a:extLst>
              <a:ext uri="{FF2B5EF4-FFF2-40B4-BE49-F238E27FC236}">
                <a16:creationId xmlns:a16="http://schemas.microsoft.com/office/drawing/2014/main" id="{005655C6-359F-B5CA-065E-839E5A4AD706}"/>
              </a:ext>
            </a:extLst>
          </p:cNvPr>
          <p:cNvSpPr/>
          <p:nvPr/>
        </p:nvSpPr>
        <p:spPr>
          <a:xfrm>
            <a:off x="3974630" y="4287626"/>
            <a:ext cx="3997110" cy="416560"/>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solidFill>
              </a:rPr>
              <a:t>Data Overview</a:t>
            </a:r>
            <a:endParaRPr lang="zh-CN" altLang="en-US" dirty="0">
              <a:solidFill>
                <a:schemeClr val="tx1"/>
              </a:solidFill>
            </a:endParaRPr>
          </a:p>
        </p:txBody>
      </p:sp>
      <p:sp>
        <p:nvSpPr>
          <p:cNvPr id="24" name="矩形: 圆角 23">
            <a:extLst>
              <a:ext uri="{FF2B5EF4-FFF2-40B4-BE49-F238E27FC236}">
                <a16:creationId xmlns:a16="http://schemas.microsoft.com/office/drawing/2014/main" id="{3F746D69-4604-44CA-9913-6DC47129B987}"/>
              </a:ext>
            </a:extLst>
          </p:cNvPr>
          <p:cNvSpPr/>
          <p:nvPr/>
        </p:nvSpPr>
        <p:spPr>
          <a:xfrm>
            <a:off x="3974629" y="3605357"/>
            <a:ext cx="3953176" cy="416560"/>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altLang="zh-CN" sz="1800" b="1" dirty="0">
                <a:solidFill>
                  <a:schemeClr val="tx1"/>
                </a:solidFill>
              </a:rPr>
              <a:t>Main Objectives</a:t>
            </a:r>
          </a:p>
          <a:p>
            <a:pPr marL="0" indent="0">
              <a:buFont typeface="Arial" panose="020B0604020202020204" pitchFamily="34" charset="0"/>
              <a:buNone/>
            </a:pPr>
            <a:endParaRPr lang="en-US" altLang="zh-CN" sz="800" b="1" dirty="0">
              <a:solidFill>
                <a:schemeClr val="tx2"/>
              </a:solidFill>
            </a:endParaRPr>
          </a:p>
        </p:txBody>
      </p:sp>
      <p:sp>
        <p:nvSpPr>
          <p:cNvPr id="25" name="矩形: 圆角 24">
            <a:extLst>
              <a:ext uri="{FF2B5EF4-FFF2-40B4-BE49-F238E27FC236}">
                <a16:creationId xmlns:a16="http://schemas.microsoft.com/office/drawing/2014/main" id="{BB793684-A2E9-7073-3620-67F43C4DD5F7}"/>
              </a:ext>
            </a:extLst>
          </p:cNvPr>
          <p:cNvSpPr/>
          <p:nvPr/>
        </p:nvSpPr>
        <p:spPr>
          <a:xfrm>
            <a:off x="3974629" y="4957226"/>
            <a:ext cx="3997110" cy="416560"/>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solidFill>
              </a:rPr>
              <a:t>Process and Insights</a:t>
            </a:r>
            <a:endParaRPr lang="zh-CN" altLang="en-US" dirty="0">
              <a:solidFill>
                <a:schemeClr val="tx1"/>
              </a:solidFill>
            </a:endParaRPr>
          </a:p>
        </p:txBody>
      </p:sp>
      <p:sp>
        <p:nvSpPr>
          <p:cNvPr id="3" name="矩形: 圆角 7">
            <a:extLst>
              <a:ext uri="{FF2B5EF4-FFF2-40B4-BE49-F238E27FC236}">
                <a16:creationId xmlns:a16="http://schemas.microsoft.com/office/drawing/2014/main" id="{71966801-C7E2-5BCA-BA28-83D6154E3954}"/>
              </a:ext>
            </a:extLst>
          </p:cNvPr>
          <p:cNvSpPr/>
          <p:nvPr/>
        </p:nvSpPr>
        <p:spPr>
          <a:xfrm>
            <a:off x="3964940" y="2017610"/>
            <a:ext cx="3997110" cy="730941"/>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Optimizing Workforce with People Analytics</a:t>
            </a:r>
            <a:endParaRPr lang="zh-CN" altLang="en-US" sz="1600" b="1" dirty="0">
              <a:solidFill>
                <a:schemeClr val="tx1"/>
              </a:solidFill>
            </a:endParaRPr>
          </a:p>
        </p:txBody>
      </p:sp>
      <p:sp>
        <p:nvSpPr>
          <p:cNvPr id="5" name="矩形: 圆角 24">
            <a:extLst>
              <a:ext uri="{FF2B5EF4-FFF2-40B4-BE49-F238E27FC236}">
                <a16:creationId xmlns:a16="http://schemas.microsoft.com/office/drawing/2014/main" id="{476C0CBF-033D-4F84-988A-EDA50F163138}"/>
              </a:ext>
            </a:extLst>
          </p:cNvPr>
          <p:cNvSpPr/>
          <p:nvPr/>
        </p:nvSpPr>
        <p:spPr>
          <a:xfrm>
            <a:off x="3930695" y="5598723"/>
            <a:ext cx="4041044" cy="416560"/>
          </a:xfrm>
          <a:prstGeom prst="roundRect">
            <a:avLst/>
          </a:prstGeom>
          <a:gradFill>
            <a:gsLst>
              <a:gs pos="0">
                <a:srgbClr val="C9E1CE">
                  <a:alpha val="20000"/>
                </a:srgbClr>
              </a:gs>
              <a:gs pos="47000">
                <a:srgbClr val="C9E1CE"/>
              </a:gs>
              <a:gs pos="83000">
                <a:srgbClr val="C1D7DA"/>
              </a:gs>
              <a:gs pos="100000">
                <a:srgbClr val="C1D7D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solidFill>
              </a:rPr>
              <a:t>Dashboard Overview</a:t>
            </a:r>
            <a:endParaRPr lang="zh-CN" altLang="en-US" dirty="0">
              <a:solidFill>
                <a:schemeClr val="tx1"/>
              </a:solidFill>
            </a:endParaRPr>
          </a:p>
        </p:txBody>
      </p:sp>
    </p:spTree>
    <p:extLst>
      <p:ext uri="{BB962C8B-B14F-4D97-AF65-F5344CB8AC3E}">
        <p14:creationId xmlns:p14="http://schemas.microsoft.com/office/powerpoint/2010/main" val="283850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7D3FE-1DB7-740F-6266-75D78D4F3A62}"/>
              </a:ext>
            </a:extLst>
          </p:cNvPr>
          <p:cNvSpPr>
            <a:spLocks noGrp="1"/>
          </p:cNvSpPr>
          <p:nvPr>
            <p:ph type="title" idx="4294967295"/>
          </p:nvPr>
        </p:nvSpPr>
        <p:spPr>
          <a:xfrm>
            <a:off x="696113" y="345755"/>
            <a:ext cx="4977976" cy="1454051"/>
          </a:xfrm>
        </p:spPr>
        <p:txBody>
          <a:bodyPr>
            <a:normAutofit/>
          </a:bodyPr>
          <a:lstStyle/>
          <a:p>
            <a:r>
              <a:rPr lang="en-GB" sz="3600" b="1" dirty="0">
                <a:solidFill>
                  <a:schemeClr val="tx2"/>
                </a:solidFill>
              </a:rPr>
              <a:t>BUSINESS PROBLEM</a:t>
            </a:r>
            <a:endParaRPr lang="en-US" sz="3600" b="1" dirty="0">
              <a:solidFill>
                <a:schemeClr val="tx2"/>
              </a:solidFill>
            </a:endParaRPr>
          </a:p>
        </p:txBody>
      </p:sp>
      <p:sp>
        <p:nvSpPr>
          <p:cNvPr id="3" name="Content Placeholder 2">
            <a:extLst>
              <a:ext uri="{FF2B5EF4-FFF2-40B4-BE49-F238E27FC236}">
                <a16:creationId xmlns:a16="http://schemas.microsoft.com/office/drawing/2014/main" id="{BB9CB57C-1884-3D24-425F-FDF476F7A0AB}"/>
              </a:ext>
            </a:extLst>
          </p:cNvPr>
          <p:cNvSpPr>
            <a:spLocks noGrp="1"/>
          </p:cNvSpPr>
          <p:nvPr>
            <p:ph idx="1"/>
          </p:nvPr>
        </p:nvSpPr>
        <p:spPr>
          <a:xfrm>
            <a:off x="751158" y="968240"/>
            <a:ext cx="5401545" cy="6039463"/>
          </a:xfrm>
        </p:spPr>
        <p:txBody>
          <a:bodyPr anchor="ctr">
            <a:normAutofit/>
          </a:bodyPr>
          <a:lstStyle/>
          <a:p>
            <a:pPr marL="0" indent="0" algn="just">
              <a:lnSpc>
                <a:spcPct val="100000"/>
              </a:lnSpc>
              <a:buNone/>
            </a:pPr>
            <a:r>
              <a:rPr lang="en-IN" sz="1800" dirty="0">
                <a:cs typeface="Apple Chancery" panose="03020702040506060504" pitchFamily="66" charset="-79"/>
              </a:rPr>
              <a:t>Colorado West Healthcare faces challenges in optimizing its workforce management and understanding the dynamics of employee productivity, turnover, and salary distribution across departments.</a:t>
            </a:r>
          </a:p>
          <a:p>
            <a:pPr marL="0" indent="0" algn="just">
              <a:lnSpc>
                <a:spcPct val="100000"/>
              </a:lnSpc>
              <a:buNone/>
            </a:pPr>
            <a:endParaRPr lang="en-IN" sz="1800" dirty="0">
              <a:cs typeface="Apple Chancery" panose="03020702040506060504" pitchFamily="66" charset="-79"/>
            </a:endParaRPr>
          </a:p>
          <a:p>
            <a:pPr marL="0" indent="0" algn="just">
              <a:lnSpc>
                <a:spcPct val="100000"/>
              </a:lnSpc>
              <a:buNone/>
            </a:pPr>
            <a:r>
              <a:rPr lang="en-IN" sz="1800" dirty="0">
                <a:cs typeface="Apple Chancery" panose="03020702040506060504" pitchFamily="66" charset="-79"/>
              </a:rPr>
              <a:t>The organization lacks a comprehensive system to:</a:t>
            </a:r>
          </a:p>
          <a:p>
            <a:pPr algn="just">
              <a:lnSpc>
                <a:spcPct val="100000"/>
              </a:lnSpc>
              <a:buFont typeface="Arial" panose="020B0604020202020204" pitchFamily="34" charset="0"/>
              <a:buChar char="•"/>
            </a:pPr>
            <a:r>
              <a:rPr lang="en-IN" sz="1800" dirty="0">
                <a:cs typeface="Apple Chancery" panose="03020702040506060504" pitchFamily="66" charset="-79"/>
              </a:rPr>
              <a:t>Identify and address high turnover rates by job family or department.</a:t>
            </a:r>
          </a:p>
          <a:p>
            <a:pPr algn="just">
              <a:lnSpc>
                <a:spcPct val="100000"/>
              </a:lnSpc>
              <a:buFont typeface="Arial" panose="020B0604020202020204" pitchFamily="34" charset="0"/>
              <a:buChar char="•"/>
            </a:pPr>
            <a:r>
              <a:rPr lang="en-IN" sz="1800" dirty="0" err="1">
                <a:cs typeface="Apple Chancery" panose="03020702040506060504" pitchFamily="66" charset="-79"/>
              </a:rPr>
              <a:t>Analyze</a:t>
            </a:r>
            <a:r>
              <a:rPr lang="en-IN" sz="1800" dirty="0">
                <a:cs typeface="Apple Chancery" panose="03020702040506060504" pitchFamily="66" charset="-79"/>
              </a:rPr>
              <a:t> productivity trends to improve operational efficiency.</a:t>
            </a:r>
          </a:p>
          <a:p>
            <a:pPr algn="just">
              <a:lnSpc>
                <a:spcPct val="100000"/>
              </a:lnSpc>
              <a:buFont typeface="Arial" panose="020B0604020202020204" pitchFamily="34" charset="0"/>
              <a:buChar char="•"/>
            </a:pPr>
            <a:r>
              <a:rPr lang="en-IN" sz="1800" dirty="0">
                <a:cs typeface="Apple Chancery" panose="03020702040506060504" pitchFamily="66" charset="-79"/>
              </a:rPr>
              <a:t>Ensure fair and competitive salary distribution to enhance employee satisfaction and retention.</a:t>
            </a:r>
          </a:p>
          <a:p>
            <a:endParaRPr lang="en-US" sz="1800" dirty="0">
              <a:solidFill>
                <a:schemeClr val="tx2"/>
              </a:solidFill>
              <a:cs typeface="Apple Chancery" panose="03020702040506060504" pitchFamily="66" charset="-79"/>
            </a:endParaRPr>
          </a:p>
        </p:txBody>
      </p:sp>
      <p:grpSp>
        <p:nvGrpSpPr>
          <p:cNvPr id="25" name="Group 2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Hierarchy">
            <a:extLst>
              <a:ext uri="{FF2B5EF4-FFF2-40B4-BE49-F238E27FC236}">
                <a16:creationId xmlns:a16="http://schemas.microsoft.com/office/drawing/2014/main" id="{A4C1AF7B-A668-057E-DD60-B90311F5CF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pic>
        <p:nvPicPr>
          <p:cNvPr id="4" name="Picture 3">
            <a:extLst>
              <a:ext uri="{FF2B5EF4-FFF2-40B4-BE49-F238E27FC236}">
                <a16:creationId xmlns:a16="http://schemas.microsoft.com/office/drawing/2014/main" id="{BCC52EF1-43F1-2676-6848-079A53F9E438}"/>
              </a:ext>
            </a:extLst>
          </p:cNvPr>
          <p:cNvPicPr>
            <a:picLocks noChangeAspect="1"/>
          </p:cNvPicPr>
          <p:nvPr/>
        </p:nvPicPr>
        <p:blipFill>
          <a:blip r:embed="rId5"/>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23455852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BEE8B4-C948-A4C6-BA64-58F68B7A194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2B785-B48C-61FF-9EAC-AA71A3B24A99}"/>
              </a:ext>
            </a:extLst>
          </p:cNvPr>
          <p:cNvSpPr>
            <a:spLocks noGrp="1"/>
          </p:cNvSpPr>
          <p:nvPr>
            <p:ph type="title" idx="4294967295"/>
          </p:nvPr>
        </p:nvSpPr>
        <p:spPr>
          <a:xfrm>
            <a:off x="686834" y="1153572"/>
            <a:ext cx="3200400" cy="4461163"/>
          </a:xfrm>
        </p:spPr>
        <p:txBody>
          <a:bodyPr vert="horz" lIns="91440" tIns="45720" rIns="91440" bIns="45720" rtlCol="0" anchor="ctr">
            <a:normAutofit/>
          </a:bodyPr>
          <a:lstStyle/>
          <a:p>
            <a:r>
              <a:rPr lang="en-US" b="1" kern="1200">
                <a:solidFill>
                  <a:srgbClr val="FFFFFF"/>
                </a:solidFill>
                <a:latin typeface="+mj-lt"/>
                <a:ea typeface="+mj-ea"/>
                <a:cs typeface="+mj-cs"/>
              </a:rPr>
              <a:t>OVERVIEW OF PEOPLE ANALYTICS</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F3E82D68-023E-9105-34C2-531C5A6D2F43}"/>
              </a:ext>
            </a:extLst>
          </p:cNvPr>
          <p:cNvSpPr>
            <a:spLocks noGrp="1"/>
          </p:cNvSpPr>
          <p:nvPr>
            <p:ph idx="1"/>
          </p:nvPr>
        </p:nvSpPr>
        <p:spPr>
          <a:xfrm>
            <a:off x="4255922" y="212061"/>
            <a:ext cx="6729741" cy="6537655"/>
          </a:xfrm>
        </p:spPr>
        <p:txBody>
          <a:bodyPr vert="horz" lIns="91440" tIns="45720" rIns="91440" bIns="45720" rtlCol="0" anchor="ctr">
            <a:normAutofit fontScale="55000" lnSpcReduction="20000"/>
          </a:bodyPr>
          <a:lstStyle/>
          <a:p>
            <a:pPr>
              <a:lnSpc>
                <a:spcPct val="120000"/>
              </a:lnSpc>
            </a:pPr>
            <a:r>
              <a:rPr lang="en-US" sz="2600" dirty="0"/>
              <a:t>A data-driven approach to understanding and optimizing workforce performance.</a:t>
            </a:r>
          </a:p>
          <a:p>
            <a:pPr>
              <a:lnSpc>
                <a:spcPct val="120000"/>
              </a:lnSpc>
            </a:pPr>
            <a:r>
              <a:rPr lang="en-US" sz="2600" dirty="0"/>
              <a:t>Enables strategic decisions on productivity, turnover, hiring, and salary allocation.</a:t>
            </a:r>
            <a:endParaRPr lang="en-US" sz="2600" b="1" dirty="0"/>
          </a:p>
          <a:p>
            <a:pPr marL="0" indent="0">
              <a:lnSpc>
                <a:spcPct val="120000"/>
              </a:lnSpc>
              <a:buNone/>
            </a:pPr>
            <a:r>
              <a:rPr lang="en-US" sz="2600" b="1" i="1" dirty="0"/>
              <a:t>Key Applications in This Project-</a:t>
            </a:r>
          </a:p>
          <a:p>
            <a:pPr>
              <a:lnSpc>
                <a:spcPct val="120000"/>
              </a:lnSpc>
            </a:pPr>
            <a:r>
              <a:rPr lang="en-US" sz="2600" b="1" dirty="0"/>
              <a:t>Workforce Productivity Analysis:</a:t>
            </a:r>
            <a:endParaRPr lang="en-US" sz="2600" dirty="0"/>
          </a:p>
          <a:p>
            <a:pPr marL="742950" lvl="1">
              <a:lnSpc>
                <a:spcPct val="120000"/>
              </a:lnSpc>
            </a:pPr>
            <a:r>
              <a:rPr lang="en-US" sz="2600" dirty="0"/>
              <a:t>Measure employee efficiency across departments using Productivity % metrics.</a:t>
            </a:r>
          </a:p>
          <a:p>
            <a:pPr marL="742950" lvl="1">
              <a:lnSpc>
                <a:spcPct val="120000"/>
              </a:lnSpc>
            </a:pPr>
            <a:r>
              <a:rPr lang="en-US" sz="2600" dirty="0"/>
              <a:t>Identify high-performing departments or areas needing improvement.</a:t>
            </a:r>
          </a:p>
          <a:p>
            <a:pPr>
              <a:lnSpc>
                <a:spcPct val="120000"/>
              </a:lnSpc>
            </a:pPr>
            <a:r>
              <a:rPr lang="en-US" sz="2600" b="1" dirty="0"/>
              <a:t>Turnover Trends:</a:t>
            </a:r>
            <a:endParaRPr lang="en-US" sz="2600" dirty="0"/>
          </a:p>
          <a:p>
            <a:pPr marL="742950" lvl="1">
              <a:lnSpc>
                <a:spcPct val="120000"/>
              </a:lnSpc>
            </a:pPr>
            <a:r>
              <a:rPr lang="en-US" sz="2600" dirty="0"/>
              <a:t>Analyze termination reasons using Termination Reason Categories.</a:t>
            </a:r>
          </a:p>
          <a:p>
            <a:pPr marL="742950" lvl="1">
              <a:lnSpc>
                <a:spcPct val="120000"/>
              </a:lnSpc>
            </a:pPr>
            <a:r>
              <a:rPr lang="en-US" sz="2600" dirty="0"/>
              <a:t>Monitor turnover rates to address key areas of attrition.</a:t>
            </a:r>
          </a:p>
          <a:p>
            <a:pPr>
              <a:lnSpc>
                <a:spcPct val="120000"/>
              </a:lnSpc>
            </a:pPr>
            <a:r>
              <a:rPr lang="en-US" sz="2600" b="1" dirty="0"/>
              <a:t>Hiring Patterns:</a:t>
            </a:r>
            <a:endParaRPr lang="en-US" sz="2600" dirty="0"/>
          </a:p>
          <a:p>
            <a:pPr marL="742950" lvl="1">
              <a:lnSpc>
                <a:spcPct val="120000"/>
              </a:lnSpc>
            </a:pPr>
            <a:r>
              <a:rPr lang="en-US" sz="2600" dirty="0"/>
              <a:t>Track trends in employee hiring and compare them with termination rates.</a:t>
            </a:r>
          </a:p>
          <a:p>
            <a:pPr marL="742950" lvl="1">
              <a:lnSpc>
                <a:spcPct val="120000"/>
              </a:lnSpc>
            </a:pPr>
            <a:r>
              <a:rPr lang="en-US" sz="2600" dirty="0"/>
              <a:t>Ensure adequate staffing and align hiring with organizational needs.</a:t>
            </a:r>
          </a:p>
          <a:p>
            <a:pPr>
              <a:lnSpc>
                <a:spcPct val="120000"/>
              </a:lnSpc>
            </a:pPr>
            <a:r>
              <a:rPr lang="en-US" sz="2600" b="1" dirty="0"/>
              <a:t>Salary Insights:</a:t>
            </a:r>
            <a:endParaRPr lang="en-US" sz="2600" dirty="0"/>
          </a:p>
          <a:p>
            <a:pPr marL="742950" lvl="1">
              <a:lnSpc>
                <a:spcPct val="120000"/>
              </a:lnSpc>
            </a:pPr>
            <a:r>
              <a:rPr lang="en-US" sz="2600" dirty="0"/>
              <a:t>Visualize annual salary distribution across departments.</a:t>
            </a:r>
          </a:p>
          <a:p>
            <a:pPr marL="742950" lvl="1">
              <a:lnSpc>
                <a:spcPct val="120000"/>
              </a:lnSpc>
            </a:pPr>
            <a:r>
              <a:rPr lang="en-US" sz="2600" dirty="0"/>
              <a:t>Support equitable and strategic resource allocation.</a:t>
            </a:r>
          </a:p>
          <a:p>
            <a:pPr>
              <a:lnSpc>
                <a:spcPct val="120000"/>
              </a:lnSpc>
            </a:pPr>
            <a:r>
              <a:rPr lang="en-US" sz="2600" b="1" dirty="0"/>
              <a:t>Strategic Workforce Planning:</a:t>
            </a:r>
            <a:endParaRPr lang="en-US" sz="2600" dirty="0"/>
          </a:p>
          <a:p>
            <a:pPr marL="742950" lvl="1">
              <a:lnSpc>
                <a:spcPct val="120000"/>
              </a:lnSpc>
            </a:pPr>
            <a:r>
              <a:rPr lang="en-US" sz="2600" dirty="0"/>
              <a:t>Combine productivity and turnover insights to align workforce strategies with organizational goals.</a:t>
            </a:r>
          </a:p>
          <a:p>
            <a:pPr marL="0"/>
            <a:endParaRPr lang="en-US" sz="1400" dirty="0"/>
          </a:p>
        </p:txBody>
      </p:sp>
      <p:pic>
        <p:nvPicPr>
          <p:cNvPr id="4" name="Picture 3" descr="A black and orange letter i&#10;&#10;Description automatically generated">
            <a:extLst>
              <a:ext uri="{FF2B5EF4-FFF2-40B4-BE49-F238E27FC236}">
                <a16:creationId xmlns:a16="http://schemas.microsoft.com/office/drawing/2014/main" id="{889C356B-233C-9336-6456-7534A45FCA6B}"/>
              </a:ext>
            </a:extLst>
          </p:cNvPr>
          <p:cNvPicPr>
            <a:picLocks noChangeAspect="1"/>
          </p:cNvPicPr>
          <p:nvPr/>
        </p:nvPicPr>
        <p:blipFill>
          <a:blip r:embed="rId2"/>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33814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F119C2-7AF3-F79D-9B08-946872835B3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B7CBC2-DEF2-639B-8552-30A39C2F7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6D2827-8BE7-41E3-8439-72ECCEBDE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15F8BFF-C04C-DCF4-2517-7CA529345668}"/>
              </a:ext>
            </a:extLst>
          </p:cNvPr>
          <p:cNvSpPr>
            <a:spLocks noGrp="1"/>
          </p:cNvSpPr>
          <p:nvPr>
            <p:ph type="title" idx="4294967295"/>
          </p:nvPr>
        </p:nvSpPr>
        <p:spPr>
          <a:xfrm>
            <a:off x="1151963" y="258701"/>
            <a:ext cx="9833548" cy="1325563"/>
          </a:xfrm>
        </p:spPr>
        <p:txBody>
          <a:bodyPr anchor="b">
            <a:normAutofit/>
          </a:bodyPr>
          <a:lstStyle/>
          <a:p>
            <a:pPr algn="ctr"/>
            <a:r>
              <a:rPr lang="en-GB" sz="3600" b="1" dirty="0">
                <a:solidFill>
                  <a:schemeClr val="tx2"/>
                </a:solidFill>
              </a:rPr>
              <a:t>ANALYTICS PROBLEM</a:t>
            </a:r>
            <a:endParaRPr lang="en-US" sz="3600" b="1" dirty="0">
              <a:solidFill>
                <a:schemeClr val="tx2"/>
              </a:solidFill>
            </a:endParaRPr>
          </a:p>
        </p:txBody>
      </p:sp>
      <p:grpSp>
        <p:nvGrpSpPr>
          <p:cNvPr id="13" name="Group 12">
            <a:extLst>
              <a:ext uri="{FF2B5EF4-FFF2-40B4-BE49-F238E27FC236}">
                <a16:creationId xmlns:a16="http://schemas.microsoft.com/office/drawing/2014/main" id="{C5C222D9-860C-2D95-DACD-A9B9DE02E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4" name="Freeform: Shape 13">
              <a:extLst>
                <a:ext uri="{FF2B5EF4-FFF2-40B4-BE49-F238E27FC236}">
                  <a16:creationId xmlns:a16="http://schemas.microsoft.com/office/drawing/2014/main" id="{F6AC84E4-47B8-221C-61B4-8C17E7B09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893E3DE-15D2-F6EB-6367-65C99136B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B0B84D1-B355-929B-430B-FEB37FE5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8E52B66-6696-3774-F4B5-4C17E75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7CB0B0B-B3A8-6D9B-FCB7-7CD4FE7E051E}"/>
              </a:ext>
            </a:extLst>
          </p:cNvPr>
          <p:cNvSpPr>
            <a:spLocks noGrp="1"/>
          </p:cNvSpPr>
          <p:nvPr>
            <p:ph idx="1"/>
          </p:nvPr>
        </p:nvSpPr>
        <p:spPr>
          <a:xfrm>
            <a:off x="2021305" y="2139776"/>
            <a:ext cx="7806477" cy="2457269"/>
          </a:xfrm>
        </p:spPr>
        <p:txBody>
          <a:bodyPr>
            <a:noAutofit/>
          </a:bodyPr>
          <a:lstStyle/>
          <a:p>
            <a:pPr marL="0" indent="0">
              <a:buNone/>
            </a:pPr>
            <a:r>
              <a:rPr lang="en-IN" sz="1800" b="1" dirty="0"/>
              <a:t>PROBLEM</a:t>
            </a:r>
            <a:endParaRPr lang="en-IN" sz="1800" dirty="0"/>
          </a:p>
          <a:p>
            <a:pPr>
              <a:buFont typeface="Arial" panose="020B0604020202020204" pitchFamily="34" charset="0"/>
              <a:buChar char="•"/>
            </a:pPr>
            <a:r>
              <a:rPr lang="en-IN" sz="1800" dirty="0"/>
              <a:t>Lack of consolidated insights into workforce performance, turnover, and salary distribution.</a:t>
            </a:r>
          </a:p>
          <a:p>
            <a:pPr>
              <a:buFont typeface="Arial" panose="020B0604020202020204" pitchFamily="34" charset="0"/>
              <a:buChar char="•"/>
            </a:pPr>
            <a:r>
              <a:rPr lang="en-IN" sz="1800" dirty="0"/>
              <a:t>Difficulty in identifying trends across job families and departments for strategic decision-making.</a:t>
            </a:r>
          </a:p>
          <a:p>
            <a:endParaRPr lang="en-GB" sz="1800" dirty="0">
              <a:solidFill>
                <a:schemeClr val="tx2"/>
              </a:solidFill>
            </a:endParaRPr>
          </a:p>
          <a:p>
            <a:pPr marL="0" indent="0">
              <a:buNone/>
            </a:pPr>
            <a:r>
              <a:rPr lang="en-IN" sz="1800" b="1" dirty="0"/>
              <a:t>OBJECTIVES</a:t>
            </a:r>
            <a:endParaRPr lang="en-IN" sz="1800" dirty="0"/>
          </a:p>
          <a:p>
            <a:pPr>
              <a:buFont typeface="Arial" panose="020B0604020202020204" pitchFamily="34" charset="0"/>
              <a:buChar char="•"/>
            </a:pPr>
            <a:r>
              <a:rPr lang="en-IN" sz="1800" dirty="0"/>
              <a:t>Provide actionable insights into employee productivity, turnover rates, and salary distribution.</a:t>
            </a:r>
          </a:p>
          <a:p>
            <a:pPr>
              <a:buFont typeface="Arial" panose="020B0604020202020204" pitchFamily="34" charset="0"/>
              <a:buChar char="•"/>
            </a:pPr>
            <a:r>
              <a:rPr lang="en-IN" sz="1800" dirty="0"/>
              <a:t>Develop a dynamic and user-friendly workforce analytics dashboard.</a:t>
            </a:r>
          </a:p>
          <a:p>
            <a:pPr>
              <a:buFont typeface="Arial" panose="020B0604020202020204" pitchFamily="34" charset="0"/>
              <a:buChar char="•"/>
            </a:pPr>
            <a:r>
              <a:rPr lang="en-IN" sz="1800" dirty="0"/>
              <a:t>Facilitate data-driven decisions to optimize workforce management and planning.</a:t>
            </a:r>
          </a:p>
        </p:txBody>
      </p:sp>
      <p:grpSp>
        <p:nvGrpSpPr>
          <p:cNvPr id="19" name="Group 18">
            <a:extLst>
              <a:ext uri="{FF2B5EF4-FFF2-40B4-BE49-F238E27FC236}">
                <a16:creationId xmlns:a16="http://schemas.microsoft.com/office/drawing/2014/main" id="{93793A53-CD89-9EC1-0882-09E9158FA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0" name="Freeform: Shape 19">
              <a:extLst>
                <a:ext uri="{FF2B5EF4-FFF2-40B4-BE49-F238E27FC236}">
                  <a16:creationId xmlns:a16="http://schemas.microsoft.com/office/drawing/2014/main" id="{C53017F4-F242-E890-520D-C1B488667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73BA20F-DBA5-FE87-A9FB-8CBB14972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C41E1CF-F75D-43C9-42F0-1CA28E50A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1B70206-3134-2EFC-3817-556A6A313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1290A59-5BE1-1DBE-E6E7-7DE2B5900457}"/>
              </a:ext>
            </a:extLst>
          </p:cNvPr>
          <p:cNvPicPr>
            <a:picLocks noChangeAspect="1"/>
          </p:cNvPicPr>
          <p:nvPr/>
        </p:nvPicPr>
        <p:blipFill>
          <a:blip r:embed="rId2"/>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154122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395A25-1484-144B-31B5-ACC082849F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FAFF7-B0A9-F9C8-E289-28EFABF12E0A}"/>
              </a:ext>
            </a:extLst>
          </p:cNvPr>
          <p:cNvSpPr>
            <a:spLocks noGrp="1"/>
          </p:cNvSpPr>
          <p:nvPr>
            <p:ph type="title" idx="4294967295"/>
          </p:nvPr>
        </p:nvSpPr>
        <p:spPr>
          <a:xfrm>
            <a:off x="696113" y="305115"/>
            <a:ext cx="4977976" cy="1454051"/>
          </a:xfrm>
        </p:spPr>
        <p:txBody>
          <a:bodyPr>
            <a:normAutofit/>
          </a:bodyPr>
          <a:lstStyle/>
          <a:p>
            <a:r>
              <a:rPr lang="en-GB" sz="3600" b="1" dirty="0">
                <a:solidFill>
                  <a:schemeClr val="tx2"/>
                </a:solidFill>
              </a:rPr>
              <a:t>MAIN OBJECTIVES</a:t>
            </a:r>
            <a:endParaRPr lang="en-US" sz="3600" b="1" dirty="0">
              <a:solidFill>
                <a:schemeClr val="tx2"/>
              </a:solidFill>
            </a:endParaRPr>
          </a:p>
        </p:txBody>
      </p:sp>
      <p:sp>
        <p:nvSpPr>
          <p:cNvPr id="3" name="Content Placeholder 2">
            <a:extLst>
              <a:ext uri="{FF2B5EF4-FFF2-40B4-BE49-F238E27FC236}">
                <a16:creationId xmlns:a16="http://schemas.microsoft.com/office/drawing/2014/main" id="{26F97836-C40B-E7CD-B146-E28EAA784101}"/>
              </a:ext>
            </a:extLst>
          </p:cNvPr>
          <p:cNvSpPr>
            <a:spLocks noGrp="1"/>
          </p:cNvSpPr>
          <p:nvPr>
            <p:ph idx="1"/>
          </p:nvPr>
        </p:nvSpPr>
        <p:spPr>
          <a:xfrm>
            <a:off x="340756" y="1372204"/>
            <a:ext cx="6226857" cy="3876906"/>
          </a:xfrm>
        </p:spPr>
        <p:txBody>
          <a:bodyPr anchor="ctr">
            <a:normAutofit/>
          </a:bodyPr>
          <a:lstStyle/>
          <a:p>
            <a:r>
              <a:rPr lang="en-IN" sz="2000" dirty="0"/>
              <a:t>Create impactful visualizations to </a:t>
            </a:r>
            <a:r>
              <a:rPr lang="en-IN" sz="2000" dirty="0" err="1"/>
              <a:t>analyze</a:t>
            </a:r>
            <a:r>
              <a:rPr lang="en-IN" sz="2000" dirty="0"/>
              <a:t> workforce productivity, turnover, and compensation.</a:t>
            </a:r>
          </a:p>
          <a:p>
            <a:pPr marL="0" indent="0">
              <a:buNone/>
            </a:pPr>
            <a:endParaRPr lang="en-IN" sz="2000" dirty="0"/>
          </a:p>
          <a:p>
            <a:r>
              <a:rPr lang="en-IN" sz="2000" dirty="0"/>
              <a:t>Implement calculated metrics for job family productivity and retention analysis.</a:t>
            </a:r>
          </a:p>
          <a:p>
            <a:pPr marL="0" indent="0">
              <a:buNone/>
            </a:pPr>
            <a:endParaRPr lang="en-IN" sz="2000" dirty="0"/>
          </a:p>
          <a:p>
            <a:r>
              <a:rPr lang="en-IN" sz="2000" dirty="0"/>
              <a:t>Deliver data-driven insights to optimize HR and operational strategies.</a:t>
            </a:r>
            <a:endParaRPr lang="en-GB" sz="20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Presentation with Org Chart">
            <a:extLst>
              <a:ext uri="{FF2B5EF4-FFF2-40B4-BE49-F238E27FC236}">
                <a16:creationId xmlns:a16="http://schemas.microsoft.com/office/drawing/2014/main" id="{06D6EDD0-D03A-0EE9-74CB-33476F9979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pic>
        <p:nvPicPr>
          <p:cNvPr id="4" name="Picture 3">
            <a:extLst>
              <a:ext uri="{FF2B5EF4-FFF2-40B4-BE49-F238E27FC236}">
                <a16:creationId xmlns:a16="http://schemas.microsoft.com/office/drawing/2014/main" id="{26E6A5EA-693E-6DE2-EA1F-325B24992900}"/>
              </a:ext>
            </a:extLst>
          </p:cNvPr>
          <p:cNvPicPr>
            <a:picLocks noChangeAspect="1"/>
          </p:cNvPicPr>
          <p:nvPr/>
        </p:nvPicPr>
        <p:blipFill>
          <a:blip r:embed="rId4"/>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348910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A042F9-4F38-A0EA-1F7B-45507DF8D24A}"/>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9321D7E3-1298-5A74-E937-E5B68C5DD41F}"/>
              </a:ext>
            </a:extLst>
          </p:cNvPr>
          <p:cNvSpPr>
            <a:spLocks noGrp="1"/>
          </p:cNvSpPr>
          <p:nvPr>
            <p:ph type="title" idx="4294967295"/>
          </p:nvPr>
        </p:nvSpPr>
        <p:spPr>
          <a:xfrm>
            <a:off x="790702" y="67656"/>
            <a:ext cx="9833548" cy="1066802"/>
          </a:xfrm>
        </p:spPr>
        <p:txBody>
          <a:bodyPr anchor="b">
            <a:normAutofit/>
          </a:bodyPr>
          <a:lstStyle/>
          <a:p>
            <a:r>
              <a:rPr lang="en-GB" sz="3600" b="1" dirty="0">
                <a:solidFill>
                  <a:schemeClr val="tx2"/>
                </a:solidFill>
              </a:rPr>
              <a:t>DATA OVERVIEW</a:t>
            </a:r>
            <a:endParaRPr lang="en-US" sz="3600" b="1" dirty="0">
              <a:solidFill>
                <a:schemeClr val="tx2"/>
              </a:solidFill>
            </a:endParaRPr>
          </a:p>
        </p:txBody>
      </p:sp>
      <p:grpSp>
        <p:nvGrpSpPr>
          <p:cNvPr id="32" name="Group 3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45" name="Freeform: Shape 3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3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3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black and orange letter i&#10;&#10;Description automatically generated">
            <a:extLst>
              <a:ext uri="{FF2B5EF4-FFF2-40B4-BE49-F238E27FC236}">
                <a16:creationId xmlns:a16="http://schemas.microsoft.com/office/drawing/2014/main" id="{E2A0578A-5B75-E7A8-C564-FC9DF569E097}"/>
              </a:ext>
            </a:extLst>
          </p:cNvPr>
          <p:cNvPicPr>
            <a:picLocks noChangeAspect="1"/>
          </p:cNvPicPr>
          <p:nvPr/>
        </p:nvPicPr>
        <p:blipFill>
          <a:blip r:embed="rId2"/>
          <a:stretch>
            <a:fillRect/>
          </a:stretch>
        </p:blipFill>
        <p:spPr>
          <a:xfrm>
            <a:off x="10985663" y="212061"/>
            <a:ext cx="941372" cy="1160143"/>
          </a:xfrm>
          <a:prstGeom prst="rect">
            <a:avLst/>
          </a:prstGeom>
        </p:spPr>
      </p:pic>
      <p:sp>
        <p:nvSpPr>
          <p:cNvPr id="7" name="Content Placeholder 6">
            <a:extLst>
              <a:ext uri="{FF2B5EF4-FFF2-40B4-BE49-F238E27FC236}">
                <a16:creationId xmlns:a16="http://schemas.microsoft.com/office/drawing/2014/main" id="{F0E7407D-7CBA-AB6A-B200-EE73F7BB8033}"/>
              </a:ext>
            </a:extLst>
          </p:cNvPr>
          <p:cNvSpPr>
            <a:spLocks noGrp="1"/>
          </p:cNvSpPr>
          <p:nvPr>
            <p:ph idx="1"/>
          </p:nvPr>
        </p:nvSpPr>
        <p:spPr>
          <a:xfrm>
            <a:off x="791007" y="1372204"/>
            <a:ext cx="10515600" cy="4351338"/>
          </a:xfrm>
        </p:spPr>
        <p:txBody>
          <a:bodyPr/>
          <a:lstStyle/>
          <a:p>
            <a:pPr marL="0" indent="0">
              <a:buNone/>
            </a:pPr>
            <a:r>
              <a:rPr lang="en-IN" sz="1600" b="1" dirty="0"/>
              <a:t>DATA SOURCE</a:t>
            </a:r>
          </a:p>
          <a:p>
            <a:pPr>
              <a:buFont typeface="Arial" panose="020B0604020202020204" pitchFamily="34" charset="0"/>
              <a:buChar char="•"/>
            </a:pPr>
            <a:r>
              <a:rPr lang="en-IN" sz="1600" b="1" dirty="0"/>
              <a:t>Primary Source:</a:t>
            </a:r>
            <a:r>
              <a:rPr lang="en-IN" sz="1600" dirty="0"/>
              <a:t> Employee data from UKG system.</a:t>
            </a:r>
          </a:p>
          <a:p>
            <a:pPr>
              <a:buFont typeface="Arial" panose="020B0604020202020204" pitchFamily="34" charset="0"/>
              <a:buChar char="•"/>
            </a:pPr>
            <a:r>
              <a:rPr lang="en-IN" sz="1600" b="1" dirty="0"/>
              <a:t>Key Tables:</a:t>
            </a:r>
            <a:r>
              <a:rPr lang="en-IN" sz="1600" dirty="0"/>
              <a:t> Employee Information, Job History, Health Care Eligibility Periods.</a:t>
            </a:r>
          </a:p>
          <a:p>
            <a:pPr>
              <a:buFont typeface="Arial" panose="020B0604020202020204" pitchFamily="34" charset="0"/>
              <a:buChar char="•"/>
            </a:pPr>
            <a:r>
              <a:rPr lang="en-IN" sz="1600" b="1" dirty="0"/>
              <a:t>Supplementary Fields:</a:t>
            </a:r>
            <a:r>
              <a:rPr lang="en-IN" sz="1600" dirty="0"/>
              <a:t> Charge Date and Scheduled Hours (subject to confirmation).</a:t>
            </a:r>
          </a:p>
          <a:p>
            <a:endParaRPr lang="en-US" dirty="0"/>
          </a:p>
        </p:txBody>
      </p:sp>
      <p:sp>
        <p:nvSpPr>
          <p:cNvPr id="9" name="TextBox 8">
            <a:extLst>
              <a:ext uri="{FF2B5EF4-FFF2-40B4-BE49-F238E27FC236}">
                <a16:creationId xmlns:a16="http://schemas.microsoft.com/office/drawing/2014/main" id="{6FC410E5-3E64-124E-582B-48F52D486D2D}"/>
              </a:ext>
            </a:extLst>
          </p:cNvPr>
          <p:cNvSpPr txBox="1"/>
          <p:nvPr/>
        </p:nvSpPr>
        <p:spPr>
          <a:xfrm>
            <a:off x="790702" y="2909909"/>
            <a:ext cx="8546737" cy="3380862"/>
          </a:xfrm>
          <a:prstGeom prst="rect">
            <a:avLst/>
          </a:prstGeom>
          <a:noFill/>
        </p:spPr>
        <p:txBody>
          <a:bodyPr wrap="square">
            <a:spAutoFit/>
          </a:bodyPr>
          <a:lstStyle/>
          <a:p>
            <a:pPr>
              <a:lnSpc>
                <a:spcPct val="150000"/>
              </a:lnSpc>
            </a:pPr>
            <a:r>
              <a:rPr lang="en-IN" sz="1600" b="1" dirty="0"/>
              <a:t>FIELDS UTILIZED FOR THE DASHBOARD</a:t>
            </a:r>
          </a:p>
          <a:p>
            <a:pPr>
              <a:lnSpc>
                <a:spcPct val="150000"/>
              </a:lnSpc>
            </a:pPr>
            <a:r>
              <a:rPr lang="en-IN" sz="1600" b="1" dirty="0"/>
              <a:t>Employee Information:</a:t>
            </a:r>
            <a:endParaRPr lang="en-IN" sz="1600" dirty="0"/>
          </a:p>
          <a:p>
            <a:pPr>
              <a:lnSpc>
                <a:spcPct val="150000"/>
              </a:lnSpc>
              <a:buFont typeface="Arial" panose="020B0604020202020204" pitchFamily="34" charset="0"/>
              <a:buChar char="•"/>
            </a:pPr>
            <a:r>
              <a:rPr lang="en-IN" sz="1600" dirty="0"/>
              <a:t>Employee Number, Job Family, Job Family Category.</a:t>
            </a:r>
          </a:p>
          <a:p>
            <a:pPr>
              <a:lnSpc>
                <a:spcPct val="150000"/>
              </a:lnSpc>
              <a:buFont typeface="Arial" panose="020B0604020202020204" pitchFamily="34" charset="0"/>
              <a:buChar char="•"/>
            </a:pPr>
            <a:r>
              <a:rPr lang="en-IN" sz="1600" dirty="0"/>
              <a:t>Last Hire Date, Termination Date, Start Date (History).</a:t>
            </a:r>
          </a:p>
          <a:p>
            <a:pPr>
              <a:lnSpc>
                <a:spcPct val="150000"/>
              </a:lnSpc>
              <a:buFont typeface="Arial" panose="020B0604020202020204" pitchFamily="34" charset="0"/>
              <a:buChar char="•"/>
            </a:pPr>
            <a:r>
              <a:rPr lang="en-IN" sz="1600" dirty="0"/>
              <a:t>Annual Salary, Hourly Pay Rate.</a:t>
            </a:r>
          </a:p>
          <a:p>
            <a:pPr>
              <a:lnSpc>
                <a:spcPct val="150000"/>
              </a:lnSpc>
            </a:pPr>
            <a:r>
              <a:rPr lang="en-IN" sz="1600" b="1" dirty="0"/>
              <a:t>Calculated Fields:</a:t>
            </a:r>
            <a:endParaRPr lang="en-IN" sz="1600" dirty="0"/>
          </a:p>
          <a:p>
            <a:pPr>
              <a:lnSpc>
                <a:spcPct val="150000"/>
              </a:lnSpc>
              <a:buFont typeface="Arial" panose="020B0604020202020204" pitchFamily="34" charset="0"/>
              <a:buChar char="•"/>
            </a:pPr>
            <a:r>
              <a:rPr lang="en-IN" sz="1600" dirty="0"/>
              <a:t>Monthly Productivity %, Turnover Rate %.</a:t>
            </a:r>
          </a:p>
          <a:p>
            <a:pPr>
              <a:lnSpc>
                <a:spcPct val="150000"/>
              </a:lnSpc>
              <a:buFont typeface="Arial" panose="020B0604020202020204" pitchFamily="34" charset="0"/>
              <a:buChar char="•"/>
            </a:pPr>
            <a:r>
              <a:rPr lang="en-IN" sz="1600" dirty="0"/>
              <a:t>Hired vs Terminated counts.</a:t>
            </a:r>
          </a:p>
          <a:p>
            <a:pPr>
              <a:lnSpc>
                <a:spcPct val="150000"/>
              </a:lnSpc>
              <a:buFont typeface="Arial" panose="020B0604020202020204" pitchFamily="34" charset="0"/>
              <a:buChar char="•"/>
            </a:pPr>
            <a:r>
              <a:rPr lang="en-IN" sz="1600" dirty="0"/>
              <a:t>Job Family Productivity, Termination Reason Category.</a:t>
            </a:r>
          </a:p>
        </p:txBody>
      </p:sp>
    </p:spTree>
    <p:extLst>
      <p:ext uri="{BB962C8B-B14F-4D97-AF65-F5344CB8AC3E}">
        <p14:creationId xmlns:p14="http://schemas.microsoft.com/office/powerpoint/2010/main" val="224455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D754F9-A1DD-FDEC-B8AC-8BB9113F25F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1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782ECA-47CD-0F7F-E5B0-38778CCD928B}"/>
              </a:ext>
            </a:extLst>
          </p:cNvPr>
          <p:cNvSpPr>
            <a:spLocks noGrp="1"/>
          </p:cNvSpPr>
          <p:nvPr>
            <p:ph type="title" idx="4294967295"/>
          </p:nvPr>
        </p:nvSpPr>
        <p:spPr>
          <a:xfrm>
            <a:off x="6860976" y="2120287"/>
            <a:ext cx="4857723" cy="2794190"/>
          </a:xfrm>
          <a:effectLst>
            <a:outerShdw blurRad="50800" dist="38100" dir="2700000" algn="tl" rotWithShape="0">
              <a:prstClr val="black">
                <a:alpha val="40000"/>
              </a:prstClr>
            </a:outerShdw>
          </a:effectLst>
        </p:spPr>
        <p:txBody>
          <a:bodyPr>
            <a:normAutofit/>
          </a:bodyPr>
          <a:lstStyle/>
          <a:p>
            <a:r>
              <a:rPr lang="en-GB" sz="4000" b="1" dirty="0">
                <a:solidFill>
                  <a:srgbClr val="FFFFFF"/>
                </a:solidFill>
              </a:rPr>
              <a:t>Process and Insights</a:t>
            </a:r>
            <a:endParaRPr lang="en-US" sz="4000" b="1" dirty="0">
              <a:solidFill>
                <a:srgbClr val="FFFFFF"/>
              </a:solidFill>
            </a:endParaRPr>
          </a:p>
        </p:txBody>
      </p:sp>
      <p:pic>
        <p:nvPicPr>
          <p:cNvPr id="4" name="Picture 3">
            <a:extLst>
              <a:ext uri="{FF2B5EF4-FFF2-40B4-BE49-F238E27FC236}">
                <a16:creationId xmlns:a16="http://schemas.microsoft.com/office/drawing/2014/main" id="{411C0878-EB55-7E1F-2669-265D9C995BB3}"/>
              </a:ext>
            </a:extLst>
          </p:cNvPr>
          <p:cNvPicPr>
            <a:picLocks noChangeAspect="1"/>
          </p:cNvPicPr>
          <p:nvPr/>
        </p:nvPicPr>
        <p:blipFill>
          <a:blip r:embed="rId2"/>
          <a:stretch>
            <a:fillRect/>
          </a:stretch>
        </p:blipFill>
        <p:spPr>
          <a:xfrm>
            <a:off x="10985663" y="212061"/>
            <a:ext cx="941372" cy="1160143"/>
          </a:xfrm>
          <a:prstGeom prst="rect">
            <a:avLst/>
          </a:prstGeom>
        </p:spPr>
      </p:pic>
      <p:sp>
        <p:nvSpPr>
          <p:cNvPr id="6" name="Content Placeholder 5">
            <a:extLst>
              <a:ext uri="{FF2B5EF4-FFF2-40B4-BE49-F238E27FC236}">
                <a16:creationId xmlns:a16="http://schemas.microsoft.com/office/drawing/2014/main" id="{CE41A6D6-7EDC-AEF3-2E70-F97318054686}"/>
              </a:ext>
            </a:extLst>
          </p:cNvPr>
          <p:cNvSpPr>
            <a:spLocks noGrp="1"/>
          </p:cNvSpPr>
          <p:nvPr>
            <p:ph idx="1"/>
          </p:nvPr>
        </p:nvSpPr>
        <p:spPr>
          <a:xfrm>
            <a:off x="204772" y="2103236"/>
            <a:ext cx="6621914" cy="4950813"/>
          </a:xfrm>
        </p:spPr>
        <p:txBody>
          <a:bodyPr>
            <a:noAutofit/>
          </a:bodyPr>
          <a:lstStyle/>
          <a:p>
            <a:pPr marL="0" indent="0">
              <a:buNone/>
            </a:pPr>
            <a:r>
              <a:rPr lang="en-GB" sz="1900" b="1" dirty="0"/>
              <a:t>Process:</a:t>
            </a:r>
          </a:p>
          <a:p>
            <a:pPr>
              <a:buFont typeface="Arial" panose="020B0604020202020204" pitchFamily="34" charset="0"/>
              <a:buChar char="•"/>
            </a:pPr>
            <a:r>
              <a:rPr lang="en-GB" sz="1900" dirty="0"/>
              <a:t>Extracted and prepared data from UKG, focusing on employee and job details.</a:t>
            </a:r>
          </a:p>
          <a:p>
            <a:pPr>
              <a:buFont typeface="Arial" panose="020B0604020202020204" pitchFamily="34" charset="0"/>
              <a:buChar char="•"/>
            </a:pPr>
            <a:r>
              <a:rPr lang="en-GB" sz="1900" dirty="0"/>
              <a:t>Built dashboards in IBM Cognos with calculated metrics for productivity and turnover.</a:t>
            </a:r>
          </a:p>
          <a:p>
            <a:pPr>
              <a:buFont typeface="Arial" panose="020B0604020202020204" pitchFamily="34" charset="0"/>
              <a:buChar char="•"/>
            </a:pPr>
            <a:r>
              <a:rPr lang="en-GB" sz="1900" dirty="0"/>
              <a:t>Validated data and metrics for accuracy.</a:t>
            </a:r>
          </a:p>
          <a:p>
            <a:pPr marL="0" indent="0">
              <a:buNone/>
            </a:pPr>
            <a:endParaRPr lang="en-GB" sz="1900" b="1" dirty="0"/>
          </a:p>
          <a:p>
            <a:pPr marL="0" indent="0">
              <a:buNone/>
            </a:pPr>
            <a:r>
              <a:rPr lang="en-GB" sz="1900" b="1" dirty="0"/>
              <a:t>Insights:</a:t>
            </a:r>
          </a:p>
          <a:p>
            <a:pPr>
              <a:buFont typeface="Arial" panose="020B0604020202020204" pitchFamily="34" charset="0"/>
              <a:buChar char="•"/>
            </a:pPr>
            <a:r>
              <a:rPr lang="en-GB" sz="1900" dirty="0"/>
              <a:t>Identified productivity trends across job families.</a:t>
            </a:r>
          </a:p>
          <a:p>
            <a:pPr>
              <a:buFont typeface="Arial" panose="020B0604020202020204" pitchFamily="34" charset="0"/>
              <a:buChar char="•"/>
            </a:pPr>
            <a:r>
              <a:rPr lang="en-GB" sz="1900" dirty="0"/>
              <a:t>Highlighted turnover patterns for targeted retention strategies.</a:t>
            </a:r>
          </a:p>
          <a:p>
            <a:pPr>
              <a:buFont typeface="Arial" panose="020B0604020202020204" pitchFamily="34" charset="0"/>
              <a:buChar char="•"/>
            </a:pPr>
            <a:r>
              <a:rPr lang="en-GB" sz="1900" dirty="0" err="1"/>
              <a:t>Analyzed</a:t>
            </a:r>
            <a:r>
              <a:rPr lang="en-GB" sz="1900" dirty="0"/>
              <a:t> salary distribution for equitable reviews.</a:t>
            </a:r>
          </a:p>
          <a:p>
            <a:pPr>
              <a:buFont typeface="Arial" panose="020B0604020202020204" pitchFamily="34" charset="0"/>
              <a:buChar char="•"/>
            </a:pPr>
            <a:r>
              <a:rPr lang="en-GB" sz="1900" dirty="0"/>
              <a:t>Monitored hiring and termination trends for workforce stability.</a:t>
            </a:r>
          </a:p>
          <a:p>
            <a:pPr marL="0" indent="0">
              <a:lnSpc>
                <a:spcPct val="100000"/>
              </a:lnSpc>
              <a:buNone/>
            </a:pPr>
            <a:endParaRPr lang="en-IN" sz="1900" b="1" dirty="0"/>
          </a:p>
        </p:txBody>
      </p:sp>
    </p:spTree>
    <p:extLst>
      <p:ext uri="{BB962C8B-B14F-4D97-AF65-F5344CB8AC3E}">
        <p14:creationId xmlns:p14="http://schemas.microsoft.com/office/powerpoint/2010/main" val="197056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9AE0F8-37F4-3326-F129-AC7CECA0BB9F}"/>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2B88F-B1F3-1070-C09B-0850CFD45136}"/>
              </a:ext>
            </a:extLst>
          </p:cNvPr>
          <p:cNvSpPr>
            <a:spLocks noGrp="1"/>
          </p:cNvSpPr>
          <p:nvPr>
            <p:ph type="title" idx="4294967295"/>
          </p:nvPr>
        </p:nvSpPr>
        <p:spPr>
          <a:xfrm>
            <a:off x="264965" y="14709"/>
            <a:ext cx="7597648" cy="1454051"/>
          </a:xfrm>
        </p:spPr>
        <p:txBody>
          <a:bodyPr>
            <a:normAutofit/>
          </a:bodyPr>
          <a:lstStyle/>
          <a:p>
            <a:r>
              <a:rPr lang="en-GB" sz="3600" b="1" dirty="0">
                <a:solidFill>
                  <a:schemeClr val="tx2"/>
                </a:solidFill>
              </a:rPr>
              <a:t>Monthly Productivity % (Full-Time)</a:t>
            </a:r>
            <a:endParaRPr lang="en-US" sz="3600" b="1" dirty="0">
              <a:solidFill>
                <a:schemeClr val="tx2"/>
              </a:solidFill>
            </a:endParaRPr>
          </a:p>
        </p:txBody>
      </p:sp>
      <p:sp>
        <p:nvSpPr>
          <p:cNvPr id="3" name="Content Placeholder 2">
            <a:extLst>
              <a:ext uri="{FF2B5EF4-FFF2-40B4-BE49-F238E27FC236}">
                <a16:creationId xmlns:a16="http://schemas.microsoft.com/office/drawing/2014/main" id="{1B3D204B-0BE0-7CE1-3234-E65C24936826}"/>
              </a:ext>
            </a:extLst>
          </p:cNvPr>
          <p:cNvSpPr>
            <a:spLocks noGrp="1"/>
          </p:cNvSpPr>
          <p:nvPr>
            <p:ph idx="1"/>
          </p:nvPr>
        </p:nvSpPr>
        <p:spPr>
          <a:xfrm>
            <a:off x="264965" y="1105953"/>
            <a:ext cx="5182022" cy="633496"/>
          </a:xfrm>
        </p:spPr>
        <p:txBody>
          <a:bodyPr anchor="ctr">
            <a:normAutofit/>
          </a:bodyPr>
          <a:lstStyle/>
          <a:p>
            <a:pPr marL="0" indent="0">
              <a:buNone/>
            </a:pPr>
            <a:r>
              <a:rPr lang="en-GB" sz="1800" dirty="0">
                <a:solidFill>
                  <a:schemeClr val="tx2"/>
                </a:solidFill>
              </a:rPr>
              <a:t>Productivity trends reveal job family fluctuations.</a:t>
            </a: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graph with a line drawn on it&#10;&#10;Description automatically generated">
            <a:extLst>
              <a:ext uri="{FF2B5EF4-FFF2-40B4-BE49-F238E27FC236}">
                <a16:creationId xmlns:a16="http://schemas.microsoft.com/office/drawing/2014/main" id="{6ACB93B2-9D65-9559-4FDA-3E9D663779EE}"/>
              </a:ext>
            </a:extLst>
          </p:cNvPr>
          <p:cNvPicPr>
            <a:picLocks noChangeAspect="1"/>
          </p:cNvPicPr>
          <p:nvPr/>
        </p:nvPicPr>
        <p:blipFill>
          <a:blip r:embed="rId3"/>
          <a:stretch>
            <a:fillRect/>
          </a:stretch>
        </p:blipFill>
        <p:spPr>
          <a:xfrm>
            <a:off x="1791623" y="1660200"/>
            <a:ext cx="9108778" cy="5146458"/>
          </a:xfrm>
          <a:prstGeom prst="rect">
            <a:avLst/>
          </a:prstGeom>
        </p:spPr>
      </p:pic>
      <p:pic>
        <p:nvPicPr>
          <p:cNvPr id="4" name="Picture 3">
            <a:extLst>
              <a:ext uri="{FF2B5EF4-FFF2-40B4-BE49-F238E27FC236}">
                <a16:creationId xmlns:a16="http://schemas.microsoft.com/office/drawing/2014/main" id="{C7396992-22EC-7193-0BB4-A3B45B1B51F8}"/>
              </a:ext>
            </a:extLst>
          </p:cNvPr>
          <p:cNvPicPr>
            <a:picLocks noChangeAspect="1"/>
          </p:cNvPicPr>
          <p:nvPr/>
        </p:nvPicPr>
        <p:blipFill>
          <a:blip r:embed="rId4"/>
          <a:stretch>
            <a:fillRect/>
          </a:stretch>
        </p:blipFill>
        <p:spPr>
          <a:xfrm>
            <a:off x="10985663" y="212061"/>
            <a:ext cx="941372" cy="1160143"/>
          </a:xfrm>
          <a:prstGeom prst="rect">
            <a:avLst/>
          </a:prstGeom>
        </p:spPr>
      </p:pic>
    </p:spTree>
    <p:extLst>
      <p:ext uri="{BB962C8B-B14F-4D97-AF65-F5344CB8AC3E}">
        <p14:creationId xmlns:p14="http://schemas.microsoft.com/office/powerpoint/2010/main" val="184499877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CF00EBC6784C4793733144C4F2899A" ma:contentTypeVersion="10" ma:contentTypeDescription="Create a new document." ma:contentTypeScope="" ma:versionID="afdad3322f7fc5c7f05fa7d0a186bda2">
  <xsd:schema xmlns:xsd="http://www.w3.org/2001/XMLSchema" xmlns:xs="http://www.w3.org/2001/XMLSchema" xmlns:p="http://schemas.microsoft.com/office/2006/metadata/properties" xmlns:ns2="374f55a1-73da-464f-82fb-0f9ea78205fa" targetNamespace="http://schemas.microsoft.com/office/2006/metadata/properties" ma:root="true" ma:fieldsID="7f172c2f55d4b86aece60fb154052b03" ns2:_="">
    <xsd:import namespace="374f55a1-73da-464f-82fb-0f9ea78205fa"/>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f55a1-73da-464f-82fb-0f9ea78205f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576e6ad8-52fe-412f-a0b9-03ea580b6293"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4f55a1-73da-464f-82fb-0f9ea78205f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64F7FB6-5D38-49FC-ACCA-4DD5945C1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f55a1-73da-464f-82fb-0f9ea7820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72695B-43C2-42E0-95C5-60A73E3B5AC5}">
  <ds:schemaRefs>
    <ds:schemaRef ds:uri="http://schemas.microsoft.com/sharepoint/v3/contenttype/forms"/>
  </ds:schemaRefs>
</ds:datastoreItem>
</file>

<file path=customXml/itemProps3.xml><?xml version="1.0" encoding="utf-8"?>
<ds:datastoreItem xmlns:ds="http://schemas.openxmlformats.org/officeDocument/2006/customXml" ds:itemID="{F1F8EC02-EF5C-42DA-B782-F389A565D2EB}">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374f55a1-73da-464f-82fb-0f9ea78205f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TM02892315[[fn=丝状]]</Template>
  <TotalTime>683</TotalTime>
  <Words>624</Words>
  <Application>Microsoft Macintosh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 Chancery</vt:lpstr>
      <vt:lpstr>Aptos</vt:lpstr>
      <vt:lpstr>Aptos Display</vt:lpstr>
      <vt:lpstr>Arial</vt:lpstr>
      <vt:lpstr>Calibri</vt:lpstr>
      <vt:lpstr>Office Theme</vt:lpstr>
      <vt:lpstr>Colorado West Healthcare  Workforce Insights Dashboard  </vt:lpstr>
      <vt:lpstr>Agenda</vt:lpstr>
      <vt:lpstr>BUSINESS PROBLEM</vt:lpstr>
      <vt:lpstr>OVERVIEW OF PEOPLE ANALYTICS</vt:lpstr>
      <vt:lpstr>ANALYTICS PROBLEM</vt:lpstr>
      <vt:lpstr>MAIN OBJECTIVES</vt:lpstr>
      <vt:lpstr>DATA OVERVIEW</vt:lpstr>
      <vt:lpstr>Process and Insights</vt:lpstr>
      <vt:lpstr>Monthly Productivity % (Full-Time)</vt:lpstr>
      <vt:lpstr>Monthly Productivity % (Part-Time)</vt:lpstr>
      <vt:lpstr>Employees Hired vs Terminated</vt:lpstr>
      <vt:lpstr>Termination Reasons by Job Family</vt:lpstr>
      <vt:lpstr>Salary Insights by Job Family</vt:lpstr>
      <vt:lpstr>Turnover Rate</vt:lpstr>
      <vt:lpstr>Next Steps and 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Colorado West Healthcare  Workforce Insights Dashboard  </dc:title>
  <dc:creator>Microsoft Office User</dc:creator>
  <cp:lastModifiedBy>Shankar, Nikhita</cp:lastModifiedBy>
  <cp:revision>23</cp:revision>
  <dcterms:created xsi:type="dcterms:W3CDTF">2024-11-25T04:45:44Z</dcterms:created>
  <dcterms:modified xsi:type="dcterms:W3CDTF">2025-10-22T21:37:09Z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0x010100CFCF00EBC6784C4793733144C4F2899A</vt:lpwstr>
  </property>
  <property fmtid="{D5CDD505-2E9C-101B-9397-08002B2CF9AE}" pid="3" name="MediaServiceImageTags">
    <vt:lpwstr/>
  </property>
</Properties>
</file>